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Action1.xml" ContentType="application/vnd.ms-office.inkAction+xml"/>
  <Override PartName="/ppt/ink/inkAction2.xml" ContentType="application/vnd.ms-office.inkAction+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39"/>
  </p:notesMasterIdLst>
  <p:sldIdLst>
    <p:sldId id="256" r:id="rId2"/>
    <p:sldId id="291" r:id="rId3"/>
    <p:sldId id="269" r:id="rId4"/>
    <p:sldId id="270" r:id="rId5"/>
    <p:sldId id="257" r:id="rId6"/>
    <p:sldId id="258" r:id="rId7"/>
    <p:sldId id="259" r:id="rId8"/>
    <p:sldId id="260" r:id="rId9"/>
    <p:sldId id="286" r:id="rId10"/>
    <p:sldId id="261" r:id="rId11"/>
    <p:sldId id="262" r:id="rId12"/>
    <p:sldId id="263" r:id="rId13"/>
    <p:sldId id="264" r:id="rId14"/>
    <p:sldId id="265" r:id="rId15"/>
    <p:sldId id="279" r:id="rId16"/>
    <p:sldId id="274" r:id="rId17"/>
    <p:sldId id="275" r:id="rId18"/>
    <p:sldId id="276" r:id="rId19"/>
    <p:sldId id="277" r:id="rId20"/>
    <p:sldId id="278" r:id="rId21"/>
    <p:sldId id="280" r:id="rId22"/>
    <p:sldId id="281" r:id="rId23"/>
    <p:sldId id="282" r:id="rId24"/>
    <p:sldId id="283" r:id="rId25"/>
    <p:sldId id="284" r:id="rId26"/>
    <p:sldId id="285" r:id="rId27"/>
    <p:sldId id="271" r:id="rId28"/>
    <p:sldId id="273" r:id="rId29"/>
    <p:sldId id="287" r:id="rId30"/>
    <p:sldId id="288" r:id="rId31"/>
    <p:sldId id="289" r:id="rId32"/>
    <p:sldId id="290" r:id="rId33"/>
    <p:sldId id="267" r:id="rId34"/>
    <p:sldId id="266" r:id="rId35"/>
    <p:sldId id="272" r:id="rId36"/>
    <p:sldId id="292" r:id="rId37"/>
    <p:sldId id="29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100" d="100"/>
          <a:sy n="100" d="100"/>
        </p:scale>
        <p:origin x="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DA05F6-87CB-49DA-8C0F-E2FCFF22318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E93843D-4B90-4EB8-963E-372ADB04DCEA}">
      <dgm:prSet/>
      <dgm:spPr/>
      <dgm:t>
        <a:bodyPr/>
        <a:lstStyle/>
        <a:p>
          <a:r>
            <a:rPr lang="en-IN" b="0" i="0"/>
            <a:t>Traditionally car dealers uses manual prediction in order to predict the price of an used car to a customer. </a:t>
          </a:r>
          <a:endParaRPr lang="en-US"/>
        </a:p>
      </dgm:t>
    </dgm:pt>
    <dgm:pt modelId="{80011FB7-829D-4050-85AC-E61CD3C1354F}" type="parTrans" cxnId="{E81B615D-E051-4325-8FBB-0611E75360A2}">
      <dgm:prSet/>
      <dgm:spPr/>
      <dgm:t>
        <a:bodyPr/>
        <a:lstStyle/>
        <a:p>
          <a:endParaRPr lang="en-US"/>
        </a:p>
      </dgm:t>
    </dgm:pt>
    <dgm:pt modelId="{6973E52E-C9F6-45EC-ACD2-232E1F7672D7}" type="sibTrans" cxnId="{E81B615D-E051-4325-8FBB-0611E75360A2}">
      <dgm:prSet/>
      <dgm:spPr/>
      <dgm:t>
        <a:bodyPr/>
        <a:lstStyle/>
        <a:p>
          <a:endParaRPr lang="en-US"/>
        </a:p>
      </dgm:t>
    </dgm:pt>
    <dgm:pt modelId="{6C2F4337-A407-41A2-BB4D-7F8336ABAA4C}">
      <dgm:prSet/>
      <dgm:spPr/>
      <dgm:t>
        <a:bodyPr/>
        <a:lstStyle/>
        <a:p>
          <a:r>
            <a:rPr lang="en-IN" b="0" i="0"/>
            <a:t>But the problem related to this type of approach is that the price may be different for different car dealers.</a:t>
          </a:r>
          <a:endParaRPr lang="en-US"/>
        </a:p>
      </dgm:t>
    </dgm:pt>
    <dgm:pt modelId="{6886945A-2EBA-4585-BB34-2110F3FC9262}" type="parTrans" cxnId="{0E14E81B-BCCE-4B54-94ED-A05680D56F77}">
      <dgm:prSet/>
      <dgm:spPr/>
      <dgm:t>
        <a:bodyPr/>
        <a:lstStyle/>
        <a:p>
          <a:endParaRPr lang="en-US"/>
        </a:p>
      </dgm:t>
    </dgm:pt>
    <dgm:pt modelId="{B8BC0CFF-6233-4A7E-A238-2931418162CD}" type="sibTrans" cxnId="{0E14E81B-BCCE-4B54-94ED-A05680D56F77}">
      <dgm:prSet/>
      <dgm:spPr/>
      <dgm:t>
        <a:bodyPr/>
        <a:lstStyle/>
        <a:p>
          <a:endParaRPr lang="en-US"/>
        </a:p>
      </dgm:t>
    </dgm:pt>
    <dgm:pt modelId="{F3DCBD32-44CD-46F1-8979-ED7258C6BFE5}">
      <dgm:prSet/>
      <dgm:spPr/>
      <dgm:t>
        <a:bodyPr/>
        <a:lstStyle/>
        <a:p>
          <a:r>
            <a:rPr lang="en-IN" b="0" i="0"/>
            <a:t>In order to solve this, we use machine learning which helps to handle large amount of structured and unstructured data and will try to identify the hidden patterns in it.</a:t>
          </a:r>
          <a:endParaRPr lang="en-US"/>
        </a:p>
      </dgm:t>
    </dgm:pt>
    <dgm:pt modelId="{3DD8CE59-3936-4E15-B9AE-16D3DF1FA1CD}" type="parTrans" cxnId="{BA578D64-49E4-4B9E-B0FA-1FE3AF12F93F}">
      <dgm:prSet/>
      <dgm:spPr/>
      <dgm:t>
        <a:bodyPr/>
        <a:lstStyle/>
        <a:p>
          <a:endParaRPr lang="en-US"/>
        </a:p>
      </dgm:t>
    </dgm:pt>
    <dgm:pt modelId="{9E8FFCF6-CFD9-4BCA-93AE-9C6DFF033771}" type="sibTrans" cxnId="{BA578D64-49E4-4B9E-B0FA-1FE3AF12F93F}">
      <dgm:prSet/>
      <dgm:spPr/>
      <dgm:t>
        <a:bodyPr/>
        <a:lstStyle/>
        <a:p>
          <a:endParaRPr lang="en-US"/>
        </a:p>
      </dgm:t>
    </dgm:pt>
    <dgm:pt modelId="{7F1EE206-E334-4F4A-B5E1-4FAC027A0FEF}">
      <dgm:prSet/>
      <dgm:spPr/>
      <dgm:t>
        <a:bodyPr/>
        <a:lstStyle/>
        <a:p>
          <a:r>
            <a:rPr lang="en-IN" b="0" i="0"/>
            <a:t>So by this  approach we will be able to find the  actual base price of pre- owned cars. since we will be feeding all real time data continuously to the model.</a:t>
          </a:r>
          <a:endParaRPr lang="en-US"/>
        </a:p>
      </dgm:t>
    </dgm:pt>
    <dgm:pt modelId="{47D53B09-8528-46F9-B497-8590615D0E3C}" type="parTrans" cxnId="{0E737620-B3D8-43EB-B027-97048820A132}">
      <dgm:prSet/>
      <dgm:spPr/>
      <dgm:t>
        <a:bodyPr/>
        <a:lstStyle/>
        <a:p>
          <a:endParaRPr lang="en-US"/>
        </a:p>
      </dgm:t>
    </dgm:pt>
    <dgm:pt modelId="{13B66E30-7FAB-432B-AE97-7E76EAAB1A5C}" type="sibTrans" cxnId="{0E737620-B3D8-43EB-B027-97048820A132}">
      <dgm:prSet/>
      <dgm:spPr/>
      <dgm:t>
        <a:bodyPr/>
        <a:lstStyle/>
        <a:p>
          <a:endParaRPr lang="en-US"/>
        </a:p>
      </dgm:t>
    </dgm:pt>
    <dgm:pt modelId="{AC4D32A0-EB6E-4603-92B2-FB458466268A}">
      <dgm:prSet/>
      <dgm:spPr/>
      <dgm:t>
        <a:bodyPr/>
        <a:lstStyle/>
        <a:p>
          <a:r>
            <a:rPr lang="en-IN" b="0" i="0"/>
            <a:t>Therefore the model can learn from itself each and every time.</a:t>
          </a:r>
          <a:endParaRPr lang="en-US"/>
        </a:p>
      </dgm:t>
    </dgm:pt>
    <dgm:pt modelId="{1529DAB9-C01D-48D0-B183-F059788CF81B}" type="parTrans" cxnId="{6DFBB519-FBE9-41AD-B5EB-8550C9EC02F9}">
      <dgm:prSet/>
      <dgm:spPr/>
      <dgm:t>
        <a:bodyPr/>
        <a:lstStyle/>
        <a:p>
          <a:endParaRPr lang="en-US"/>
        </a:p>
      </dgm:t>
    </dgm:pt>
    <dgm:pt modelId="{08670D93-4DD1-41A2-AE66-81DAC7238239}" type="sibTrans" cxnId="{6DFBB519-FBE9-41AD-B5EB-8550C9EC02F9}">
      <dgm:prSet/>
      <dgm:spPr/>
      <dgm:t>
        <a:bodyPr/>
        <a:lstStyle/>
        <a:p>
          <a:endParaRPr lang="en-US"/>
        </a:p>
      </dgm:t>
    </dgm:pt>
    <dgm:pt modelId="{D4149DBA-6E13-4639-B0B0-3AA04487156D}" type="pres">
      <dgm:prSet presAssocID="{45DA05F6-87CB-49DA-8C0F-E2FCFF223187}" presName="root" presStyleCnt="0">
        <dgm:presLayoutVars>
          <dgm:dir/>
          <dgm:resizeHandles val="exact"/>
        </dgm:presLayoutVars>
      </dgm:prSet>
      <dgm:spPr/>
    </dgm:pt>
    <dgm:pt modelId="{A6ADF17D-5347-4EC4-B5DC-5463113215CC}" type="pres">
      <dgm:prSet presAssocID="{2E93843D-4B90-4EB8-963E-372ADB04DCEA}" presName="compNode" presStyleCnt="0"/>
      <dgm:spPr/>
    </dgm:pt>
    <dgm:pt modelId="{FA6CB5C0-F140-48C8-8048-227FF6F3D146}" type="pres">
      <dgm:prSet presAssocID="{2E93843D-4B90-4EB8-963E-372ADB04DCEA}" presName="bgRect" presStyleLbl="bgShp" presStyleIdx="0" presStyleCnt="5"/>
      <dgm:spPr/>
    </dgm:pt>
    <dgm:pt modelId="{18C43498-CD3F-457F-B16A-B193D2C2BA04}" type="pres">
      <dgm:prSet presAssocID="{2E93843D-4B90-4EB8-963E-372ADB04DC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6BF537B6-0206-4958-BC58-AD0456C9356E}" type="pres">
      <dgm:prSet presAssocID="{2E93843D-4B90-4EB8-963E-372ADB04DCEA}" presName="spaceRect" presStyleCnt="0"/>
      <dgm:spPr/>
    </dgm:pt>
    <dgm:pt modelId="{6D42A217-5A53-4311-B9A9-436AEF78A9BC}" type="pres">
      <dgm:prSet presAssocID="{2E93843D-4B90-4EB8-963E-372ADB04DCEA}" presName="parTx" presStyleLbl="revTx" presStyleIdx="0" presStyleCnt="5">
        <dgm:presLayoutVars>
          <dgm:chMax val="0"/>
          <dgm:chPref val="0"/>
        </dgm:presLayoutVars>
      </dgm:prSet>
      <dgm:spPr/>
    </dgm:pt>
    <dgm:pt modelId="{33CD5DC6-783D-49C2-8D52-7166CD18B70C}" type="pres">
      <dgm:prSet presAssocID="{6973E52E-C9F6-45EC-ACD2-232E1F7672D7}" presName="sibTrans" presStyleCnt="0"/>
      <dgm:spPr/>
    </dgm:pt>
    <dgm:pt modelId="{A98089B7-7A72-4069-9CEE-0CB586306792}" type="pres">
      <dgm:prSet presAssocID="{6C2F4337-A407-41A2-BB4D-7F8336ABAA4C}" presName="compNode" presStyleCnt="0"/>
      <dgm:spPr/>
    </dgm:pt>
    <dgm:pt modelId="{305B3C31-FF17-4156-9F1C-1C83ABB179EF}" type="pres">
      <dgm:prSet presAssocID="{6C2F4337-A407-41A2-BB4D-7F8336ABAA4C}" presName="bgRect" presStyleLbl="bgShp" presStyleIdx="1" presStyleCnt="5"/>
      <dgm:spPr/>
    </dgm:pt>
    <dgm:pt modelId="{75CE09F9-F454-42B2-998E-142D7B20D292}" type="pres">
      <dgm:prSet presAssocID="{6C2F4337-A407-41A2-BB4D-7F8336ABAA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ooter"/>
        </a:ext>
      </dgm:extLst>
    </dgm:pt>
    <dgm:pt modelId="{1DFD6737-CD80-4DD1-9A48-3E09B598520E}" type="pres">
      <dgm:prSet presAssocID="{6C2F4337-A407-41A2-BB4D-7F8336ABAA4C}" presName="spaceRect" presStyleCnt="0"/>
      <dgm:spPr/>
    </dgm:pt>
    <dgm:pt modelId="{C35E48E1-3AD4-4E0D-BFA2-77149B1E6319}" type="pres">
      <dgm:prSet presAssocID="{6C2F4337-A407-41A2-BB4D-7F8336ABAA4C}" presName="parTx" presStyleLbl="revTx" presStyleIdx="1" presStyleCnt="5">
        <dgm:presLayoutVars>
          <dgm:chMax val="0"/>
          <dgm:chPref val="0"/>
        </dgm:presLayoutVars>
      </dgm:prSet>
      <dgm:spPr/>
    </dgm:pt>
    <dgm:pt modelId="{BEA91DF3-1EA5-4675-9CDE-00ACC04566D3}" type="pres">
      <dgm:prSet presAssocID="{B8BC0CFF-6233-4A7E-A238-2931418162CD}" presName="sibTrans" presStyleCnt="0"/>
      <dgm:spPr/>
    </dgm:pt>
    <dgm:pt modelId="{3A43974A-6190-45A0-A348-B79B764EB851}" type="pres">
      <dgm:prSet presAssocID="{F3DCBD32-44CD-46F1-8979-ED7258C6BFE5}" presName="compNode" presStyleCnt="0"/>
      <dgm:spPr/>
    </dgm:pt>
    <dgm:pt modelId="{E1C350E8-FEEC-44EC-B02B-22ECA3380975}" type="pres">
      <dgm:prSet presAssocID="{F3DCBD32-44CD-46F1-8979-ED7258C6BFE5}" presName="bgRect" presStyleLbl="bgShp" presStyleIdx="2" presStyleCnt="5"/>
      <dgm:spPr/>
    </dgm:pt>
    <dgm:pt modelId="{D0518CF8-313A-410E-B35B-8ED0A64226A0}" type="pres">
      <dgm:prSet presAssocID="{F3DCBD32-44CD-46F1-8979-ED7258C6BFE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A6599ECD-B407-444B-A271-FFD9E853E452}" type="pres">
      <dgm:prSet presAssocID="{F3DCBD32-44CD-46F1-8979-ED7258C6BFE5}" presName="spaceRect" presStyleCnt="0"/>
      <dgm:spPr/>
    </dgm:pt>
    <dgm:pt modelId="{CD237B09-DAED-4A2D-854D-1D6835D1F9D8}" type="pres">
      <dgm:prSet presAssocID="{F3DCBD32-44CD-46F1-8979-ED7258C6BFE5}" presName="parTx" presStyleLbl="revTx" presStyleIdx="2" presStyleCnt="5">
        <dgm:presLayoutVars>
          <dgm:chMax val="0"/>
          <dgm:chPref val="0"/>
        </dgm:presLayoutVars>
      </dgm:prSet>
      <dgm:spPr/>
    </dgm:pt>
    <dgm:pt modelId="{80962088-F79E-4E08-BA66-1BDE13F9C75F}" type="pres">
      <dgm:prSet presAssocID="{9E8FFCF6-CFD9-4BCA-93AE-9C6DFF033771}" presName="sibTrans" presStyleCnt="0"/>
      <dgm:spPr/>
    </dgm:pt>
    <dgm:pt modelId="{E657A5EB-A4A6-4C83-862E-77730853A6C5}" type="pres">
      <dgm:prSet presAssocID="{7F1EE206-E334-4F4A-B5E1-4FAC027A0FEF}" presName="compNode" presStyleCnt="0"/>
      <dgm:spPr/>
    </dgm:pt>
    <dgm:pt modelId="{3563FA14-0805-4385-ACBE-151AF758F247}" type="pres">
      <dgm:prSet presAssocID="{7F1EE206-E334-4F4A-B5E1-4FAC027A0FEF}" presName="bgRect" presStyleLbl="bgShp" presStyleIdx="3" presStyleCnt="5"/>
      <dgm:spPr/>
    </dgm:pt>
    <dgm:pt modelId="{B3D7B312-4DF1-4CA1-BF08-FF79382D7E2C}" type="pres">
      <dgm:prSet presAssocID="{7F1EE206-E334-4F4A-B5E1-4FAC027A0FE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8D719552-6D52-466B-9CEA-1AD8A2580250}" type="pres">
      <dgm:prSet presAssocID="{7F1EE206-E334-4F4A-B5E1-4FAC027A0FEF}" presName="spaceRect" presStyleCnt="0"/>
      <dgm:spPr/>
    </dgm:pt>
    <dgm:pt modelId="{94E0BEFA-09F8-4399-8804-387F2CD08B41}" type="pres">
      <dgm:prSet presAssocID="{7F1EE206-E334-4F4A-B5E1-4FAC027A0FEF}" presName="parTx" presStyleLbl="revTx" presStyleIdx="3" presStyleCnt="5">
        <dgm:presLayoutVars>
          <dgm:chMax val="0"/>
          <dgm:chPref val="0"/>
        </dgm:presLayoutVars>
      </dgm:prSet>
      <dgm:spPr/>
    </dgm:pt>
    <dgm:pt modelId="{6D63F331-C404-4143-9D36-9C9279F07A29}" type="pres">
      <dgm:prSet presAssocID="{13B66E30-7FAB-432B-AE97-7E76EAAB1A5C}" presName="sibTrans" presStyleCnt="0"/>
      <dgm:spPr/>
    </dgm:pt>
    <dgm:pt modelId="{B7F6E06B-6B79-4617-B994-C0941170429A}" type="pres">
      <dgm:prSet presAssocID="{AC4D32A0-EB6E-4603-92B2-FB458466268A}" presName="compNode" presStyleCnt="0"/>
      <dgm:spPr/>
    </dgm:pt>
    <dgm:pt modelId="{0E3C7A4C-CB58-47BF-8FAF-B9ABAE0FA117}" type="pres">
      <dgm:prSet presAssocID="{AC4D32A0-EB6E-4603-92B2-FB458466268A}" presName="bgRect" presStyleLbl="bgShp" presStyleIdx="4" presStyleCnt="5"/>
      <dgm:spPr/>
    </dgm:pt>
    <dgm:pt modelId="{9B780CF9-62B1-4245-9194-6C30F0097270}" type="pres">
      <dgm:prSet presAssocID="{AC4D32A0-EB6E-4603-92B2-FB458466268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ck"/>
        </a:ext>
      </dgm:extLst>
    </dgm:pt>
    <dgm:pt modelId="{CDD621E4-CA4E-415F-95B3-A565FE2C6AFB}" type="pres">
      <dgm:prSet presAssocID="{AC4D32A0-EB6E-4603-92B2-FB458466268A}" presName="spaceRect" presStyleCnt="0"/>
      <dgm:spPr/>
    </dgm:pt>
    <dgm:pt modelId="{0E2519DF-B4CD-47BE-A772-5B88585EB154}" type="pres">
      <dgm:prSet presAssocID="{AC4D32A0-EB6E-4603-92B2-FB458466268A}" presName="parTx" presStyleLbl="revTx" presStyleIdx="4" presStyleCnt="5">
        <dgm:presLayoutVars>
          <dgm:chMax val="0"/>
          <dgm:chPref val="0"/>
        </dgm:presLayoutVars>
      </dgm:prSet>
      <dgm:spPr/>
    </dgm:pt>
  </dgm:ptLst>
  <dgm:cxnLst>
    <dgm:cxn modelId="{EFB36011-80DA-4C0E-914B-40ADBA299C1A}" type="presOf" srcId="{7F1EE206-E334-4F4A-B5E1-4FAC027A0FEF}" destId="{94E0BEFA-09F8-4399-8804-387F2CD08B41}" srcOrd="0" destOrd="0" presId="urn:microsoft.com/office/officeart/2018/2/layout/IconVerticalSolidList"/>
    <dgm:cxn modelId="{6DFBB519-FBE9-41AD-B5EB-8550C9EC02F9}" srcId="{45DA05F6-87CB-49DA-8C0F-E2FCFF223187}" destId="{AC4D32A0-EB6E-4603-92B2-FB458466268A}" srcOrd="4" destOrd="0" parTransId="{1529DAB9-C01D-48D0-B183-F059788CF81B}" sibTransId="{08670D93-4DD1-41A2-AE66-81DAC7238239}"/>
    <dgm:cxn modelId="{89EE2E1A-46D8-4110-A097-32D234892451}" type="presOf" srcId="{45DA05F6-87CB-49DA-8C0F-E2FCFF223187}" destId="{D4149DBA-6E13-4639-B0B0-3AA04487156D}" srcOrd="0" destOrd="0" presId="urn:microsoft.com/office/officeart/2018/2/layout/IconVerticalSolidList"/>
    <dgm:cxn modelId="{0E14E81B-BCCE-4B54-94ED-A05680D56F77}" srcId="{45DA05F6-87CB-49DA-8C0F-E2FCFF223187}" destId="{6C2F4337-A407-41A2-BB4D-7F8336ABAA4C}" srcOrd="1" destOrd="0" parTransId="{6886945A-2EBA-4585-BB34-2110F3FC9262}" sibTransId="{B8BC0CFF-6233-4A7E-A238-2931418162CD}"/>
    <dgm:cxn modelId="{0E737620-B3D8-43EB-B027-97048820A132}" srcId="{45DA05F6-87CB-49DA-8C0F-E2FCFF223187}" destId="{7F1EE206-E334-4F4A-B5E1-4FAC027A0FEF}" srcOrd="3" destOrd="0" parTransId="{47D53B09-8528-46F9-B497-8590615D0E3C}" sibTransId="{13B66E30-7FAB-432B-AE97-7E76EAAB1A5C}"/>
    <dgm:cxn modelId="{9E0FCD2A-8745-45D0-B28B-21B7E516605E}" type="presOf" srcId="{AC4D32A0-EB6E-4603-92B2-FB458466268A}" destId="{0E2519DF-B4CD-47BE-A772-5B88585EB154}" srcOrd="0" destOrd="0" presId="urn:microsoft.com/office/officeart/2018/2/layout/IconVerticalSolidList"/>
    <dgm:cxn modelId="{E81B615D-E051-4325-8FBB-0611E75360A2}" srcId="{45DA05F6-87CB-49DA-8C0F-E2FCFF223187}" destId="{2E93843D-4B90-4EB8-963E-372ADB04DCEA}" srcOrd="0" destOrd="0" parTransId="{80011FB7-829D-4050-85AC-E61CD3C1354F}" sibTransId="{6973E52E-C9F6-45EC-ACD2-232E1F7672D7}"/>
    <dgm:cxn modelId="{BA578D64-49E4-4B9E-B0FA-1FE3AF12F93F}" srcId="{45DA05F6-87CB-49DA-8C0F-E2FCFF223187}" destId="{F3DCBD32-44CD-46F1-8979-ED7258C6BFE5}" srcOrd="2" destOrd="0" parTransId="{3DD8CE59-3936-4E15-B9AE-16D3DF1FA1CD}" sibTransId="{9E8FFCF6-CFD9-4BCA-93AE-9C6DFF033771}"/>
    <dgm:cxn modelId="{A682ED4C-CBD6-4D27-9A49-7E5D91A93145}" type="presOf" srcId="{6C2F4337-A407-41A2-BB4D-7F8336ABAA4C}" destId="{C35E48E1-3AD4-4E0D-BFA2-77149B1E6319}" srcOrd="0" destOrd="0" presId="urn:microsoft.com/office/officeart/2018/2/layout/IconVerticalSolidList"/>
    <dgm:cxn modelId="{349E709C-67B1-4BC6-884E-47CE83A434BE}" type="presOf" srcId="{2E93843D-4B90-4EB8-963E-372ADB04DCEA}" destId="{6D42A217-5A53-4311-B9A9-436AEF78A9BC}" srcOrd="0" destOrd="0" presId="urn:microsoft.com/office/officeart/2018/2/layout/IconVerticalSolidList"/>
    <dgm:cxn modelId="{17F964A8-2A68-4C6C-B6A6-106E744ABA0F}" type="presOf" srcId="{F3DCBD32-44CD-46F1-8979-ED7258C6BFE5}" destId="{CD237B09-DAED-4A2D-854D-1D6835D1F9D8}" srcOrd="0" destOrd="0" presId="urn:microsoft.com/office/officeart/2018/2/layout/IconVerticalSolidList"/>
    <dgm:cxn modelId="{EAA475C8-494F-42EB-8104-5FE45C73F000}" type="presParOf" srcId="{D4149DBA-6E13-4639-B0B0-3AA04487156D}" destId="{A6ADF17D-5347-4EC4-B5DC-5463113215CC}" srcOrd="0" destOrd="0" presId="urn:microsoft.com/office/officeart/2018/2/layout/IconVerticalSolidList"/>
    <dgm:cxn modelId="{2B643394-3641-4433-82C9-AA5F37CE01D9}" type="presParOf" srcId="{A6ADF17D-5347-4EC4-B5DC-5463113215CC}" destId="{FA6CB5C0-F140-48C8-8048-227FF6F3D146}" srcOrd="0" destOrd="0" presId="urn:microsoft.com/office/officeart/2018/2/layout/IconVerticalSolidList"/>
    <dgm:cxn modelId="{9F3D2096-865A-4531-9A0C-443482FCB1FD}" type="presParOf" srcId="{A6ADF17D-5347-4EC4-B5DC-5463113215CC}" destId="{18C43498-CD3F-457F-B16A-B193D2C2BA04}" srcOrd="1" destOrd="0" presId="urn:microsoft.com/office/officeart/2018/2/layout/IconVerticalSolidList"/>
    <dgm:cxn modelId="{A9683F0B-ACF6-4C95-B4A1-500F064A3528}" type="presParOf" srcId="{A6ADF17D-5347-4EC4-B5DC-5463113215CC}" destId="{6BF537B6-0206-4958-BC58-AD0456C9356E}" srcOrd="2" destOrd="0" presId="urn:microsoft.com/office/officeart/2018/2/layout/IconVerticalSolidList"/>
    <dgm:cxn modelId="{9B03DDD6-5BC0-4329-8DEC-E96A24CDC63B}" type="presParOf" srcId="{A6ADF17D-5347-4EC4-B5DC-5463113215CC}" destId="{6D42A217-5A53-4311-B9A9-436AEF78A9BC}" srcOrd="3" destOrd="0" presId="urn:microsoft.com/office/officeart/2018/2/layout/IconVerticalSolidList"/>
    <dgm:cxn modelId="{92D0AAEC-C1D4-4120-A85B-BD0EB5FF9B3D}" type="presParOf" srcId="{D4149DBA-6E13-4639-B0B0-3AA04487156D}" destId="{33CD5DC6-783D-49C2-8D52-7166CD18B70C}" srcOrd="1" destOrd="0" presId="urn:microsoft.com/office/officeart/2018/2/layout/IconVerticalSolidList"/>
    <dgm:cxn modelId="{6E98DFA9-51EE-47BF-8DC9-550728C507A0}" type="presParOf" srcId="{D4149DBA-6E13-4639-B0B0-3AA04487156D}" destId="{A98089B7-7A72-4069-9CEE-0CB586306792}" srcOrd="2" destOrd="0" presId="urn:microsoft.com/office/officeart/2018/2/layout/IconVerticalSolidList"/>
    <dgm:cxn modelId="{49598379-18C2-405B-BBC3-5BB2E3895C87}" type="presParOf" srcId="{A98089B7-7A72-4069-9CEE-0CB586306792}" destId="{305B3C31-FF17-4156-9F1C-1C83ABB179EF}" srcOrd="0" destOrd="0" presId="urn:microsoft.com/office/officeart/2018/2/layout/IconVerticalSolidList"/>
    <dgm:cxn modelId="{50105746-3A58-4416-B8F1-15A204583258}" type="presParOf" srcId="{A98089B7-7A72-4069-9CEE-0CB586306792}" destId="{75CE09F9-F454-42B2-998E-142D7B20D292}" srcOrd="1" destOrd="0" presId="urn:microsoft.com/office/officeart/2018/2/layout/IconVerticalSolidList"/>
    <dgm:cxn modelId="{3BB98568-A6F6-46D7-92EE-B183C7A10FAF}" type="presParOf" srcId="{A98089B7-7A72-4069-9CEE-0CB586306792}" destId="{1DFD6737-CD80-4DD1-9A48-3E09B598520E}" srcOrd="2" destOrd="0" presId="urn:microsoft.com/office/officeart/2018/2/layout/IconVerticalSolidList"/>
    <dgm:cxn modelId="{850A17A9-ADA6-4F53-AF2A-523AA9EE7887}" type="presParOf" srcId="{A98089B7-7A72-4069-9CEE-0CB586306792}" destId="{C35E48E1-3AD4-4E0D-BFA2-77149B1E6319}" srcOrd="3" destOrd="0" presId="urn:microsoft.com/office/officeart/2018/2/layout/IconVerticalSolidList"/>
    <dgm:cxn modelId="{E5802892-E50D-48DA-9C70-2B92AD7630D8}" type="presParOf" srcId="{D4149DBA-6E13-4639-B0B0-3AA04487156D}" destId="{BEA91DF3-1EA5-4675-9CDE-00ACC04566D3}" srcOrd="3" destOrd="0" presId="urn:microsoft.com/office/officeart/2018/2/layout/IconVerticalSolidList"/>
    <dgm:cxn modelId="{69395DCF-C57E-4BBB-92C0-B7AC59F511B7}" type="presParOf" srcId="{D4149DBA-6E13-4639-B0B0-3AA04487156D}" destId="{3A43974A-6190-45A0-A348-B79B764EB851}" srcOrd="4" destOrd="0" presId="urn:microsoft.com/office/officeart/2018/2/layout/IconVerticalSolidList"/>
    <dgm:cxn modelId="{FC28FE7F-B1EC-4C18-A87B-C30197D6878A}" type="presParOf" srcId="{3A43974A-6190-45A0-A348-B79B764EB851}" destId="{E1C350E8-FEEC-44EC-B02B-22ECA3380975}" srcOrd="0" destOrd="0" presId="urn:microsoft.com/office/officeart/2018/2/layout/IconVerticalSolidList"/>
    <dgm:cxn modelId="{835611E9-1F5B-41D1-B228-B4E26236D61F}" type="presParOf" srcId="{3A43974A-6190-45A0-A348-B79B764EB851}" destId="{D0518CF8-313A-410E-B35B-8ED0A64226A0}" srcOrd="1" destOrd="0" presId="urn:microsoft.com/office/officeart/2018/2/layout/IconVerticalSolidList"/>
    <dgm:cxn modelId="{BB28E0C3-6E36-4D88-A36B-5A88E69611EF}" type="presParOf" srcId="{3A43974A-6190-45A0-A348-B79B764EB851}" destId="{A6599ECD-B407-444B-A271-FFD9E853E452}" srcOrd="2" destOrd="0" presId="urn:microsoft.com/office/officeart/2018/2/layout/IconVerticalSolidList"/>
    <dgm:cxn modelId="{91DED5AE-0EF1-42C1-A50E-9A426863999E}" type="presParOf" srcId="{3A43974A-6190-45A0-A348-B79B764EB851}" destId="{CD237B09-DAED-4A2D-854D-1D6835D1F9D8}" srcOrd="3" destOrd="0" presId="urn:microsoft.com/office/officeart/2018/2/layout/IconVerticalSolidList"/>
    <dgm:cxn modelId="{E701B9F3-B721-455A-8E6A-98ABE6FDF767}" type="presParOf" srcId="{D4149DBA-6E13-4639-B0B0-3AA04487156D}" destId="{80962088-F79E-4E08-BA66-1BDE13F9C75F}" srcOrd="5" destOrd="0" presId="urn:microsoft.com/office/officeart/2018/2/layout/IconVerticalSolidList"/>
    <dgm:cxn modelId="{C7C528BC-D3DB-4A24-8C19-D2EC0967F4A2}" type="presParOf" srcId="{D4149DBA-6E13-4639-B0B0-3AA04487156D}" destId="{E657A5EB-A4A6-4C83-862E-77730853A6C5}" srcOrd="6" destOrd="0" presId="urn:microsoft.com/office/officeart/2018/2/layout/IconVerticalSolidList"/>
    <dgm:cxn modelId="{05944170-3D2E-4ACB-9967-32EF2C9A21AC}" type="presParOf" srcId="{E657A5EB-A4A6-4C83-862E-77730853A6C5}" destId="{3563FA14-0805-4385-ACBE-151AF758F247}" srcOrd="0" destOrd="0" presId="urn:microsoft.com/office/officeart/2018/2/layout/IconVerticalSolidList"/>
    <dgm:cxn modelId="{DB0A20BD-90EA-49A0-8F0A-E9E562F5EF6C}" type="presParOf" srcId="{E657A5EB-A4A6-4C83-862E-77730853A6C5}" destId="{B3D7B312-4DF1-4CA1-BF08-FF79382D7E2C}" srcOrd="1" destOrd="0" presId="urn:microsoft.com/office/officeart/2018/2/layout/IconVerticalSolidList"/>
    <dgm:cxn modelId="{306DE3CA-868C-45CD-8837-2F993490AC75}" type="presParOf" srcId="{E657A5EB-A4A6-4C83-862E-77730853A6C5}" destId="{8D719552-6D52-466B-9CEA-1AD8A2580250}" srcOrd="2" destOrd="0" presId="urn:microsoft.com/office/officeart/2018/2/layout/IconVerticalSolidList"/>
    <dgm:cxn modelId="{EEE5F071-5258-494A-8502-7FD38CF07DEC}" type="presParOf" srcId="{E657A5EB-A4A6-4C83-862E-77730853A6C5}" destId="{94E0BEFA-09F8-4399-8804-387F2CD08B41}" srcOrd="3" destOrd="0" presId="urn:microsoft.com/office/officeart/2018/2/layout/IconVerticalSolidList"/>
    <dgm:cxn modelId="{4E3CC072-9067-4A9B-9EDE-A2BBB6486498}" type="presParOf" srcId="{D4149DBA-6E13-4639-B0B0-3AA04487156D}" destId="{6D63F331-C404-4143-9D36-9C9279F07A29}" srcOrd="7" destOrd="0" presId="urn:microsoft.com/office/officeart/2018/2/layout/IconVerticalSolidList"/>
    <dgm:cxn modelId="{5A4EFF96-B96C-4363-BD31-D0CE0608CCEC}" type="presParOf" srcId="{D4149DBA-6E13-4639-B0B0-3AA04487156D}" destId="{B7F6E06B-6B79-4617-B994-C0941170429A}" srcOrd="8" destOrd="0" presId="urn:microsoft.com/office/officeart/2018/2/layout/IconVerticalSolidList"/>
    <dgm:cxn modelId="{97EAD8B1-FEF5-4E33-957E-B331D164DF93}" type="presParOf" srcId="{B7F6E06B-6B79-4617-B994-C0941170429A}" destId="{0E3C7A4C-CB58-47BF-8FAF-B9ABAE0FA117}" srcOrd="0" destOrd="0" presId="urn:microsoft.com/office/officeart/2018/2/layout/IconVerticalSolidList"/>
    <dgm:cxn modelId="{3E81702C-DA4A-49EE-B6B5-95358A85E130}" type="presParOf" srcId="{B7F6E06B-6B79-4617-B994-C0941170429A}" destId="{9B780CF9-62B1-4245-9194-6C30F0097270}" srcOrd="1" destOrd="0" presId="urn:microsoft.com/office/officeart/2018/2/layout/IconVerticalSolidList"/>
    <dgm:cxn modelId="{B042F614-3463-42E2-B9DF-260BF7CB7C56}" type="presParOf" srcId="{B7F6E06B-6B79-4617-B994-C0941170429A}" destId="{CDD621E4-CA4E-415F-95B3-A565FE2C6AFB}" srcOrd="2" destOrd="0" presId="urn:microsoft.com/office/officeart/2018/2/layout/IconVerticalSolidList"/>
    <dgm:cxn modelId="{3C085D9A-307D-4EA4-8D7D-BFB038663E1E}" type="presParOf" srcId="{B7F6E06B-6B79-4617-B994-C0941170429A}" destId="{0E2519DF-B4CD-47BE-A772-5B88585EB15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8FA451-3026-4366-9020-F97036A6C0CA}"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24980EC-5AF9-47A6-BFC0-4E0500206A93}">
      <dgm:prSet/>
      <dgm:spPr/>
      <dgm:t>
        <a:bodyPr/>
        <a:lstStyle/>
        <a:p>
          <a:r>
            <a:rPr lang="en-CA" b="0" i="0"/>
            <a:t>Linear Regression Model</a:t>
          </a:r>
          <a:endParaRPr lang="en-US"/>
        </a:p>
      </dgm:t>
    </dgm:pt>
    <dgm:pt modelId="{B290E554-D460-4A5F-B435-F005EEFF9F84}" type="parTrans" cxnId="{2D1BB388-10DB-4436-ADDB-9B6BAA6A5727}">
      <dgm:prSet/>
      <dgm:spPr/>
      <dgm:t>
        <a:bodyPr/>
        <a:lstStyle/>
        <a:p>
          <a:endParaRPr lang="en-US"/>
        </a:p>
      </dgm:t>
    </dgm:pt>
    <dgm:pt modelId="{B16EA37A-19AC-4CB6-ABB5-AAFD907E52CE}" type="sibTrans" cxnId="{2D1BB388-10DB-4436-ADDB-9B6BAA6A5727}">
      <dgm:prSet/>
      <dgm:spPr/>
      <dgm:t>
        <a:bodyPr/>
        <a:lstStyle/>
        <a:p>
          <a:endParaRPr lang="en-US"/>
        </a:p>
      </dgm:t>
    </dgm:pt>
    <dgm:pt modelId="{F7FBB4EB-8224-4E4E-8943-3DC63E9582E3}">
      <dgm:prSet/>
      <dgm:spPr/>
      <dgm:t>
        <a:bodyPr/>
        <a:lstStyle/>
        <a:p>
          <a:r>
            <a:rPr lang="en-CA" b="0" i="0"/>
            <a:t>K-Neighbours Regression</a:t>
          </a:r>
          <a:endParaRPr lang="en-US"/>
        </a:p>
      </dgm:t>
    </dgm:pt>
    <dgm:pt modelId="{8C679E19-7722-4D04-B9F8-EFA965CAD7BD}" type="parTrans" cxnId="{503D7CAD-3305-4CF3-B513-E4C4436E9688}">
      <dgm:prSet/>
      <dgm:spPr/>
      <dgm:t>
        <a:bodyPr/>
        <a:lstStyle/>
        <a:p>
          <a:endParaRPr lang="en-US"/>
        </a:p>
      </dgm:t>
    </dgm:pt>
    <dgm:pt modelId="{420AFEDD-AB15-4682-905F-2F9AE1F8E9CF}" type="sibTrans" cxnId="{503D7CAD-3305-4CF3-B513-E4C4436E9688}">
      <dgm:prSet/>
      <dgm:spPr/>
      <dgm:t>
        <a:bodyPr/>
        <a:lstStyle/>
        <a:p>
          <a:endParaRPr lang="en-US"/>
        </a:p>
      </dgm:t>
    </dgm:pt>
    <dgm:pt modelId="{2F9AEFA0-FEE9-4069-916C-EE9C480D9AC0}">
      <dgm:prSet/>
      <dgm:spPr/>
      <dgm:t>
        <a:bodyPr/>
        <a:lstStyle/>
        <a:p>
          <a:r>
            <a:rPr lang="en-CA" b="0" i="0"/>
            <a:t>Decision Tree Regression </a:t>
          </a:r>
          <a:endParaRPr lang="en-US"/>
        </a:p>
      </dgm:t>
    </dgm:pt>
    <dgm:pt modelId="{7F96B1A8-57BA-4B6C-94E3-56EA09D9A449}" type="parTrans" cxnId="{90E05B2A-428C-44A8-85D2-5D75C21C64C7}">
      <dgm:prSet/>
      <dgm:spPr/>
      <dgm:t>
        <a:bodyPr/>
        <a:lstStyle/>
        <a:p>
          <a:endParaRPr lang="en-US"/>
        </a:p>
      </dgm:t>
    </dgm:pt>
    <dgm:pt modelId="{C8A4BF9F-4592-4FE4-B388-3A81FC9BE5A2}" type="sibTrans" cxnId="{90E05B2A-428C-44A8-85D2-5D75C21C64C7}">
      <dgm:prSet/>
      <dgm:spPr/>
      <dgm:t>
        <a:bodyPr/>
        <a:lstStyle/>
        <a:p>
          <a:endParaRPr lang="en-US"/>
        </a:p>
      </dgm:t>
    </dgm:pt>
    <dgm:pt modelId="{CAA9E74F-DE76-42C1-9826-F7C364F14BD0}">
      <dgm:prSet/>
      <dgm:spPr/>
      <dgm:t>
        <a:bodyPr/>
        <a:lstStyle/>
        <a:p>
          <a:r>
            <a:rPr lang="en-CA" b="0" i="0"/>
            <a:t>Random Forest</a:t>
          </a:r>
          <a:endParaRPr lang="en-US"/>
        </a:p>
      </dgm:t>
    </dgm:pt>
    <dgm:pt modelId="{784896EC-CE7A-4EB3-8E8A-ADEF1EF93EE6}" type="parTrans" cxnId="{E78B6920-093D-430A-8A74-69091192244B}">
      <dgm:prSet/>
      <dgm:spPr/>
      <dgm:t>
        <a:bodyPr/>
        <a:lstStyle/>
        <a:p>
          <a:endParaRPr lang="en-US"/>
        </a:p>
      </dgm:t>
    </dgm:pt>
    <dgm:pt modelId="{6F9DECC7-8BDE-479E-B8C1-38A0D3E19BDE}" type="sibTrans" cxnId="{E78B6920-093D-430A-8A74-69091192244B}">
      <dgm:prSet/>
      <dgm:spPr/>
      <dgm:t>
        <a:bodyPr/>
        <a:lstStyle/>
        <a:p>
          <a:endParaRPr lang="en-US"/>
        </a:p>
      </dgm:t>
    </dgm:pt>
    <dgm:pt modelId="{80F19A6E-CFAA-4722-87EF-6B262B5CC3B7}">
      <dgm:prSet/>
      <dgm:spPr/>
      <dgm:t>
        <a:bodyPr/>
        <a:lstStyle/>
        <a:p>
          <a:r>
            <a:rPr lang="en-CA" b="0" i="0"/>
            <a:t>Gradient Boosted Regression Model</a:t>
          </a:r>
          <a:endParaRPr lang="en-US"/>
        </a:p>
      </dgm:t>
    </dgm:pt>
    <dgm:pt modelId="{60B66A16-063A-40B1-ADCF-6207AFA0A95E}" type="parTrans" cxnId="{3670842A-91BC-4B66-8D2F-54B7DCB71592}">
      <dgm:prSet/>
      <dgm:spPr/>
      <dgm:t>
        <a:bodyPr/>
        <a:lstStyle/>
        <a:p>
          <a:endParaRPr lang="en-US"/>
        </a:p>
      </dgm:t>
    </dgm:pt>
    <dgm:pt modelId="{E708C8B7-C100-4C0D-8B55-7B6CF1FA5416}" type="sibTrans" cxnId="{3670842A-91BC-4B66-8D2F-54B7DCB71592}">
      <dgm:prSet/>
      <dgm:spPr/>
      <dgm:t>
        <a:bodyPr/>
        <a:lstStyle/>
        <a:p>
          <a:endParaRPr lang="en-US"/>
        </a:p>
      </dgm:t>
    </dgm:pt>
    <dgm:pt modelId="{1781EB64-EC6A-469E-822B-0513E70DD431}">
      <dgm:prSet/>
      <dgm:spPr/>
      <dgm:t>
        <a:bodyPr/>
        <a:lstStyle/>
        <a:p>
          <a:r>
            <a:rPr lang="en-CA" b="0" i="0"/>
            <a:t>Ridge Regression</a:t>
          </a:r>
          <a:endParaRPr lang="en-US"/>
        </a:p>
      </dgm:t>
    </dgm:pt>
    <dgm:pt modelId="{DDCB00E7-1833-48B2-B8B2-CACF82820231}" type="parTrans" cxnId="{EF194861-BAA3-484E-84EB-873C5850626B}">
      <dgm:prSet/>
      <dgm:spPr/>
      <dgm:t>
        <a:bodyPr/>
        <a:lstStyle/>
        <a:p>
          <a:endParaRPr lang="en-US"/>
        </a:p>
      </dgm:t>
    </dgm:pt>
    <dgm:pt modelId="{603F563C-C553-48A1-BDBA-8F56F93C4B6C}" type="sibTrans" cxnId="{EF194861-BAA3-484E-84EB-873C5850626B}">
      <dgm:prSet/>
      <dgm:spPr/>
      <dgm:t>
        <a:bodyPr/>
        <a:lstStyle/>
        <a:p>
          <a:endParaRPr lang="en-US"/>
        </a:p>
      </dgm:t>
    </dgm:pt>
    <dgm:pt modelId="{C2E6C5A3-87E4-4039-80C6-F0F6E73495A3}">
      <dgm:prSet/>
      <dgm:spPr/>
      <dgm:t>
        <a:bodyPr/>
        <a:lstStyle/>
        <a:p>
          <a:r>
            <a:rPr lang="en-CA" b="0" i="0"/>
            <a:t>Lasso Regression</a:t>
          </a:r>
          <a:endParaRPr lang="en-US"/>
        </a:p>
      </dgm:t>
    </dgm:pt>
    <dgm:pt modelId="{6C0E55F7-C7A6-4806-A25A-30C0087EA6EA}" type="parTrans" cxnId="{F8E4169C-D2B1-4E70-B42A-66D04F48DFB6}">
      <dgm:prSet/>
      <dgm:spPr/>
      <dgm:t>
        <a:bodyPr/>
        <a:lstStyle/>
        <a:p>
          <a:endParaRPr lang="en-US"/>
        </a:p>
      </dgm:t>
    </dgm:pt>
    <dgm:pt modelId="{1D734A2D-767A-400D-8981-96DFAB5FC595}" type="sibTrans" cxnId="{F8E4169C-D2B1-4E70-B42A-66D04F48DFB6}">
      <dgm:prSet/>
      <dgm:spPr/>
      <dgm:t>
        <a:bodyPr/>
        <a:lstStyle/>
        <a:p>
          <a:endParaRPr lang="en-US"/>
        </a:p>
      </dgm:t>
    </dgm:pt>
    <dgm:pt modelId="{1C375C07-8759-47D9-81EB-C0BEB3ED53EF}">
      <dgm:prSet/>
      <dgm:spPr/>
      <dgm:t>
        <a:bodyPr/>
        <a:lstStyle/>
        <a:p>
          <a:r>
            <a:rPr lang="en-CA" b="0" i="0"/>
            <a:t>Neural Network (Keras)</a:t>
          </a:r>
          <a:endParaRPr lang="en-US"/>
        </a:p>
      </dgm:t>
    </dgm:pt>
    <dgm:pt modelId="{8DCA8263-2EE7-4099-9AC5-B88BFE64AF74}" type="parTrans" cxnId="{B2977446-B58F-4706-9B94-E402FB561A82}">
      <dgm:prSet/>
      <dgm:spPr/>
      <dgm:t>
        <a:bodyPr/>
        <a:lstStyle/>
        <a:p>
          <a:endParaRPr lang="en-US"/>
        </a:p>
      </dgm:t>
    </dgm:pt>
    <dgm:pt modelId="{938F18F0-55FE-46CC-9FBC-5BF16E7C9A62}" type="sibTrans" cxnId="{B2977446-B58F-4706-9B94-E402FB561A82}">
      <dgm:prSet/>
      <dgm:spPr/>
      <dgm:t>
        <a:bodyPr/>
        <a:lstStyle/>
        <a:p>
          <a:endParaRPr lang="en-US"/>
        </a:p>
      </dgm:t>
    </dgm:pt>
    <dgm:pt modelId="{4BBE94CF-46CB-4BE2-B016-94DB8C05B4F8}">
      <dgm:prSet/>
      <dgm:spPr/>
      <dgm:t>
        <a:bodyPr/>
        <a:lstStyle/>
        <a:p>
          <a:r>
            <a:rPr lang="en-CA" b="0" i="0"/>
            <a:t>XGBOOST Regressor with 5 folds</a:t>
          </a:r>
          <a:endParaRPr lang="en-US"/>
        </a:p>
      </dgm:t>
    </dgm:pt>
    <dgm:pt modelId="{CEB9E32D-D32B-4423-95B1-F6CA2139F530}" type="parTrans" cxnId="{7E1CC368-76B5-476F-81A6-F8C80146BFC6}">
      <dgm:prSet/>
      <dgm:spPr/>
      <dgm:t>
        <a:bodyPr/>
        <a:lstStyle/>
        <a:p>
          <a:endParaRPr lang="en-US"/>
        </a:p>
      </dgm:t>
    </dgm:pt>
    <dgm:pt modelId="{734441CB-914D-41C3-B6C2-E36BDE7097F4}" type="sibTrans" cxnId="{7E1CC368-76B5-476F-81A6-F8C80146BFC6}">
      <dgm:prSet/>
      <dgm:spPr/>
      <dgm:t>
        <a:bodyPr/>
        <a:lstStyle/>
        <a:p>
          <a:endParaRPr lang="en-US"/>
        </a:p>
      </dgm:t>
    </dgm:pt>
    <dgm:pt modelId="{96D0EBD8-6D2A-42F1-8705-83072E87A9BC}" type="pres">
      <dgm:prSet presAssocID="{9F8FA451-3026-4366-9020-F97036A6C0CA}" presName="linear" presStyleCnt="0">
        <dgm:presLayoutVars>
          <dgm:animLvl val="lvl"/>
          <dgm:resizeHandles val="exact"/>
        </dgm:presLayoutVars>
      </dgm:prSet>
      <dgm:spPr/>
    </dgm:pt>
    <dgm:pt modelId="{A99EA343-D944-492D-983D-327C69BEDF25}" type="pres">
      <dgm:prSet presAssocID="{324980EC-5AF9-47A6-BFC0-4E0500206A93}" presName="parentText" presStyleLbl="node1" presStyleIdx="0" presStyleCnt="9">
        <dgm:presLayoutVars>
          <dgm:chMax val="0"/>
          <dgm:bulletEnabled val="1"/>
        </dgm:presLayoutVars>
      </dgm:prSet>
      <dgm:spPr/>
    </dgm:pt>
    <dgm:pt modelId="{A10B76C3-6633-4852-9386-5B0A632510E0}" type="pres">
      <dgm:prSet presAssocID="{B16EA37A-19AC-4CB6-ABB5-AAFD907E52CE}" presName="spacer" presStyleCnt="0"/>
      <dgm:spPr/>
    </dgm:pt>
    <dgm:pt modelId="{ACA8F25C-9C76-47E9-82C0-B14AA0BFD823}" type="pres">
      <dgm:prSet presAssocID="{F7FBB4EB-8224-4E4E-8943-3DC63E9582E3}" presName="parentText" presStyleLbl="node1" presStyleIdx="1" presStyleCnt="9">
        <dgm:presLayoutVars>
          <dgm:chMax val="0"/>
          <dgm:bulletEnabled val="1"/>
        </dgm:presLayoutVars>
      </dgm:prSet>
      <dgm:spPr/>
    </dgm:pt>
    <dgm:pt modelId="{0048CC4F-26AA-4318-BEEA-AD1C0E6C77A6}" type="pres">
      <dgm:prSet presAssocID="{420AFEDD-AB15-4682-905F-2F9AE1F8E9CF}" presName="spacer" presStyleCnt="0"/>
      <dgm:spPr/>
    </dgm:pt>
    <dgm:pt modelId="{3979A376-DEC1-4F57-9C39-06CF9D38C210}" type="pres">
      <dgm:prSet presAssocID="{2F9AEFA0-FEE9-4069-916C-EE9C480D9AC0}" presName="parentText" presStyleLbl="node1" presStyleIdx="2" presStyleCnt="9">
        <dgm:presLayoutVars>
          <dgm:chMax val="0"/>
          <dgm:bulletEnabled val="1"/>
        </dgm:presLayoutVars>
      </dgm:prSet>
      <dgm:spPr/>
    </dgm:pt>
    <dgm:pt modelId="{CFF74343-5E8D-4401-A2EA-FA608DB5D055}" type="pres">
      <dgm:prSet presAssocID="{C8A4BF9F-4592-4FE4-B388-3A81FC9BE5A2}" presName="spacer" presStyleCnt="0"/>
      <dgm:spPr/>
    </dgm:pt>
    <dgm:pt modelId="{9F27A231-FC66-4AB2-AA6C-E92FF7F5DF11}" type="pres">
      <dgm:prSet presAssocID="{CAA9E74F-DE76-42C1-9826-F7C364F14BD0}" presName="parentText" presStyleLbl="node1" presStyleIdx="3" presStyleCnt="9">
        <dgm:presLayoutVars>
          <dgm:chMax val="0"/>
          <dgm:bulletEnabled val="1"/>
        </dgm:presLayoutVars>
      </dgm:prSet>
      <dgm:spPr/>
    </dgm:pt>
    <dgm:pt modelId="{03EC5C17-41C4-4625-AA3A-F062513D0A05}" type="pres">
      <dgm:prSet presAssocID="{6F9DECC7-8BDE-479E-B8C1-38A0D3E19BDE}" presName="spacer" presStyleCnt="0"/>
      <dgm:spPr/>
    </dgm:pt>
    <dgm:pt modelId="{54C828D4-0115-4655-B6BC-72D56DFDB86D}" type="pres">
      <dgm:prSet presAssocID="{80F19A6E-CFAA-4722-87EF-6B262B5CC3B7}" presName="parentText" presStyleLbl="node1" presStyleIdx="4" presStyleCnt="9">
        <dgm:presLayoutVars>
          <dgm:chMax val="0"/>
          <dgm:bulletEnabled val="1"/>
        </dgm:presLayoutVars>
      </dgm:prSet>
      <dgm:spPr/>
    </dgm:pt>
    <dgm:pt modelId="{0D62D16D-570F-412E-B4BA-4618D246FC4F}" type="pres">
      <dgm:prSet presAssocID="{E708C8B7-C100-4C0D-8B55-7B6CF1FA5416}" presName="spacer" presStyleCnt="0"/>
      <dgm:spPr/>
    </dgm:pt>
    <dgm:pt modelId="{B0986394-A78A-44F5-80EE-18D3ECF3350E}" type="pres">
      <dgm:prSet presAssocID="{1781EB64-EC6A-469E-822B-0513E70DD431}" presName="parentText" presStyleLbl="node1" presStyleIdx="5" presStyleCnt="9">
        <dgm:presLayoutVars>
          <dgm:chMax val="0"/>
          <dgm:bulletEnabled val="1"/>
        </dgm:presLayoutVars>
      </dgm:prSet>
      <dgm:spPr/>
    </dgm:pt>
    <dgm:pt modelId="{243A217F-F5FB-496C-B906-7701A5ACAD3D}" type="pres">
      <dgm:prSet presAssocID="{603F563C-C553-48A1-BDBA-8F56F93C4B6C}" presName="spacer" presStyleCnt="0"/>
      <dgm:spPr/>
    </dgm:pt>
    <dgm:pt modelId="{7DEA86E5-F59C-4B67-B90E-77744F872B0F}" type="pres">
      <dgm:prSet presAssocID="{C2E6C5A3-87E4-4039-80C6-F0F6E73495A3}" presName="parentText" presStyleLbl="node1" presStyleIdx="6" presStyleCnt="9">
        <dgm:presLayoutVars>
          <dgm:chMax val="0"/>
          <dgm:bulletEnabled val="1"/>
        </dgm:presLayoutVars>
      </dgm:prSet>
      <dgm:spPr/>
    </dgm:pt>
    <dgm:pt modelId="{C269AC19-D75D-4757-8837-FCD194AC58E5}" type="pres">
      <dgm:prSet presAssocID="{1D734A2D-767A-400D-8981-96DFAB5FC595}" presName="spacer" presStyleCnt="0"/>
      <dgm:spPr/>
    </dgm:pt>
    <dgm:pt modelId="{CF8510C4-5F8D-4FA6-93DB-80B51DA665BB}" type="pres">
      <dgm:prSet presAssocID="{1C375C07-8759-47D9-81EB-C0BEB3ED53EF}" presName="parentText" presStyleLbl="node1" presStyleIdx="7" presStyleCnt="9">
        <dgm:presLayoutVars>
          <dgm:chMax val="0"/>
          <dgm:bulletEnabled val="1"/>
        </dgm:presLayoutVars>
      </dgm:prSet>
      <dgm:spPr/>
    </dgm:pt>
    <dgm:pt modelId="{25F98A23-1FBC-4ED8-815C-C504182C52A8}" type="pres">
      <dgm:prSet presAssocID="{938F18F0-55FE-46CC-9FBC-5BF16E7C9A62}" presName="spacer" presStyleCnt="0"/>
      <dgm:spPr/>
    </dgm:pt>
    <dgm:pt modelId="{5929E67E-F67F-458F-ABE9-9BA2A717ABD4}" type="pres">
      <dgm:prSet presAssocID="{4BBE94CF-46CB-4BE2-B016-94DB8C05B4F8}" presName="parentText" presStyleLbl="node1" presStyleIdx="8" presStyleCnt="9">
        <dgm:presLayoutVars>
          <dgm:chMax val="0"/>
          <dgm:bulletEnabled val="1"/>
        </dgm:presLayoutVars>
      </dgm:prSet>
      <dgm:spPr/>
    </dgm:pt>
  </dgm:ptLst>
  <dgm:cxnLst>
    <dgm:cxn modelId="{F548BE12-EDCA-473C-8185-BAE29FA241FF}" type="presOf" srcId="{4BBE94CF-46CB-4BE2-B016-94DB8C05B4F8}" destId="{5929E67E-F67F-458F-ABE9-9BA2A717ABD4}" srcOrd="0" destOrd="0" presId="urn:microsoft.com/office/officeart/2005/8/layout/vList2"/>
    <dgm:cxn modelId="{E78B6920-093D-430A-8A74-69091192244B}" srcId="{9F8FA451-3026-4366-9020-F97036A6C0CA}" destId="{CAA9E74F-DE76-42C1-9826-F7C364F14BD0}" srcOrd="3" destOrd="0" parTransId="{784896EC-CE7A-4EB3-8E8A-ADEF1EF93EE6}" sibTransId="{6F9DECC7-8BDE-479E-B8C1-38A0D3E19BDE}"/>
    <dgm:cxn modelId="{E11EA725-F2C2-4708-AFE9-8965767AD312}" type="presOf" srcId="{1C375C07-8759-47D9-81EB-C0BEB3ED53EF}" destId="{CF8510C4-5F8D-4FA6-93DB-80B51DA665BB}" srcOrd="0" destOrd="0" presId="urn:microsoft.com/office/officeart/2005/8/layout/vList2"/>
    <dgm:cxn modelId="{90E05B2A-428C-44A8-85D2-5D75C21C64C7}" srcId="{9F8FA451-3026-4366-9020-F97036A6C0CA}" destId="{2F9AEFA0-FEE9-4069-916C-EE9C480D9AC0}" srcOrd="2" destOrd="0" parTransId="{7F96B1A8-57BA-4B6C-94E3-56EA09D9A449}" sibTransId="{C8A4BF9F-4592-4FE4-B388-3A81FC9BE5A2}"/>
    <dgm:cxn modelId="{3670842A-91BC-4B66-8D2F-54B7DCB71592}" srcId="{9F8FA451-3026-4366-9020-F97036A6C0CA}" destId="{80F19A6E-CFAA-4722-87EF-6B262B5CC3B7}" srcOrd="4" destOrd="0" parTransId="{60B66A16-063A-40B1-ADCF-6207AFA0A95E}" sibTransId="{E708C8B7-C100-4C0D-8B55-7B6CF1FA5416}"/>
    <dgm:cxn modelId="{D932DA2D-4AB2-42BA-B4E1-DF323014AC72}" type="presOf" srcId="{C2E6C5A3-87E4-4039-80C6-F0F6E73495A3}" destId="{7DEA86E5-F59C-4B67-B90E-77744F872B0F}" srcOrd="0" destOrd="0" presId="urn:microsoft.com/office/officeart/2005/8/layout/vList2"/>
    <dgm:cxn modelId="{EF194861-BAA3-484E-84EB-873C5850626B}" srcId="{9F8FA451-3026-4366-9020-F97036A6C0CA}" destId="{1781EB64-EC6A-469E-822B-0513E70DD431}" srcOrd="5" destOrd="0" parTransId="{DDCB00E7-1833-48B2-B8B2-CACF82820231}" sibTransId="{603F563C-C553-48A1-BDBA-8F56F93C4B6C}"/>
    <dgm:cxn modelId="{B2977446-B58F-4706-9B94-E402FB561A82}" srcId="{9F8FA451-3026-4366-9020-F97036A6C0CA}" destId="{1C375C07-8759-47D9-81EB-C0BEB3ED53EF}" srcOrd="7" destOrd="0" parTransId="{8DCA8263-2EE7-4099-9AC5-B88BFE64AF74}" sibTransId="{938F18F0-55FE-46CC-9FBC-5BF16E7C9A62}"/>
    <dgm:cxn modelId="{7E1CC368-76B5-476F-81A6-F8C80146BFC6}" srcId="{9F8FA451-3026-4366-9020-F97036A6C0CA}" destId="{4BBE94CF-46CB-4BE2-B016-94DB8C05B4F8}" srcOrd="8" destOrd="0" parTransId="{CEB9E32D-D32B-4423-95B1-F6CA2139F530}" sibTransId="{734441CB-914D-41C3-B6C2-E36BDE7097F4}"/>
    <dgm:cxn modelId="{FDEB4473-006C-4549-8B78-AB867F8247E4}" type="presOf" srcId="{F7FBB4EB-8224-4E4E-8943-3DC63E9582E3}" destId="{ACA8F25C-9C76-47E9-82C0-B14AA0BFD823}" srcOrd="0" destOrd="0" presId="urn:microsoft.com/office/officeart/2005/8/layout/vList2"/>
    <dgm:cxn modelId="{7A582A84-DC95-4195-A2EA-3A8E1F610FF5}" type="presOf" srcId="{2F9AEFA0-FEE9-4069-916C-EE9C480D9AC0}" destId="{3979A376-DEC1-4F57-9C39-06CF9D38C210}" srcOrd="0" destOrd="0" presId="urn:microsoft.com/office/officeart/2005/8/layout/vList2"/>
    <dgm:cxn modelId="{35A4E886-87A0-42D9-A3E8-FB2CCA76FDB6}" type="presOf" srcId="{9F8FA451-3026-4366-9020-F97036A6C0CA}" destId="{96D0EBD8-6D2A-42F1-8705-83072E87A9BC}" srcOrd="0" destOrd="0" presId="urn:microsoft.com/office/officeart/2005/8/layout/vList2"/>
    <dgm:cxn modelId="{2D1BB388-10DB-4436-ADDB-9B6BAA6A5727}" srcId="{9F8FA451-3026-4366-9020-F97036A6C0CA}" destId="{324980EC-5AF9-47A6-BFC0-4E0500206A93}" srcOrd="0" destOrd="0" parTransId="{B290E554-D460-4A5F-B435-F005EEFF9F84}" sibTransId="{B16EA37A-19AC-4CB6-ABB5-AAFD907E52CE}"/>
    <dgm:cxn modelId="{F8E4169C-D2B1-4E70-B42A-66D04F48DFB6}" srcId="{9F8FA451-3026-4366-9020-F97036A6C0CA}" destId="{C2E6C5A3-87E4-4039-80C6-F0F6E73495A3}" srcOrd="6" destOrd="0" parTransId="{6C0E55F7-C7A6-4806-A25A-30C0087EA6EA}" sibTransId="{1D734A2D-767A-400D-8981-96DFAB5FC595}"/>
    <dgm:cxn modelId="{EC0C03A7-222D-424B-BD87-BE30524BF2B1}" type="presOf" srcId="{1781EB64-EC6A-469E-822B-0513E70DD431}" destId="{B0986394-A78A-44F5-80EE-18D3ECF3350E}" srcOrd="0" destOrd="0" presId="urn:microsoft.com/office/officeart/2005/8/layout/vList2"/>
    <dgm:cxn modelId="{503D7CAD-3305-4CF3-B513-E4C4436E9688}" srcId="{9F8FA451-3026-4366-9020-F97036A6C0CA}" destId="{F7FBB4EB-8224-4E4E-8943-3DC63E9582E3}" srcOrd="1" destOrd="0" parTransId="{8C679E19-7722-4D04-B9F8-EFA965CAD7BD}" sibTransId="{420AFEDD-AB15-4682-905F-2F9AE1F8E9CF}"/>
    <dgm:cxn modelId="{AEDFACC0-5AF5-4898-91D1-CFD95E959E60}" type="presOf" srcId="{324980EC-5AF9-47A6-BFC0-4E0500206A93}" destId="{A99EA343-D944-492D-983D-327C69BEDF25}" srcOrd="0" destOrd="0" presId="urn:microsoft.com/office/officeart/2005/8/layout/vList2"/>
    <dgm:cxn modelId="{61BF91CA-A47D-423E-AEE8-0E92AA854791}" type="presOf" srcId="{CAA9E74F-DE76-42C1-9826-F7C364F14BD0}" destId="{9F27A231-FC66-4AB2-AA6C-E92FF7F5DF11}" srcOrd="0" destOrd="0" presId="urn:microsoft.com/office/officeart/2005/8/layout/vList2"/>
    <dgm:cxn modelId="{FAAE88DB-79F7-472C-8CD9-C6B4BCEB294F}" type="presOf" srcId="{80F19A6E-CFAA-4722-87EF-6B262B5CC3B7}" destId="{54C828D4-0115-4655-B6BC-72D56DFDB86D}" srcOrd="0" destOrd="0" presId="urn:microsoft.com/office/officeart/2005/8/layout/vList2"/>
    <dgm:cxn modelId="{55B74BDB-CBC2-455F-B103-B2D942FF4801}" type="presParOf" srcId="{96D0EBD8-6D2A-42F1-8705-83072E87A9BC}" destId="{A99EA343-D944-492D-983D-327C69BEDF25}" srcOrd="0" destOrd="0" presId="urn:microsoft.com/office/officeart/2005/8/layout/vList2"/>
    <dgm:cxn modelId="{C38D91E3-0936-4F20-A52F-BF699DE670AD}" type="presParOf" srcId="{96D0EBD8-6D2A-42F1-8705-83072E87A9BC}" destId="{A10B76C3-6633-4852-9386-5B0A632510E0}" srcOrd="1" destOrd="0" presId="urn:microsoft.com/office/officeart/2005/8/layout/vList2"/>
    <dgm:cxn modelId="{79C0D9A2-D9A3-42A3-BE4A-FAD6C26A8C67}" type="presParOf" srcId="{96D0EBD8-6D2A-42F1-8705-83072E87A9BC}" destId="{ACA8F25C-9C76-47E9-82C0-B14AA0BFD823}" srcOrd="2" destOrd="0" presId="urn:microsoft.com/office/officeart/2005/8/layout/vList2"/>
    <dgm:cxn modelId="{0D05A5BD-955D-4C31-8631-823C62FB379F}" type="presParOf" srcId="{96D0EBD8-6D2A-42F1-8705-83072E87A9BC}" destId="{0048CC4F-26AA-4318-BEEA-AD1C0E6C77A6}" srcOrd="3" destOrd="0" presId="urn:microsoft.com/office/officeart/2005/8/layout/vList2"/>
    <dgm:cxn modelId="{1420251A-731D-44D4-B955-843298B25E5D}" type="presParOf" srcId="{96D0EBD8-6D2A-42F1-8705-83072E87A9BC}" destId="{3979A376-DEC1-4F57-9C39-06CF9D38C210}" srcOrd="4" destOrd="0" presId="urn:microsoft.com/office/officeart/2005/8/layout/vList2"/>
    <dgm:cxn modelId="{8FDEDA4E-9A4F-4322-B688-7998548C257A}" type="presParOf" srcId="{96D0EBD8-6D2A-42F1-8705-83072E87A9BC}" destId="{CFF74343-5E8D-4401-A2EA-FA608DB5D055}" srcOrd="5" destOrd="0" presId="urn:microsoft.com/office/officeart/2005/8/layout/vList2"/>
    <dgm:cxn modelId="{F70EC9E6-069A-4061-83E4-16CB6EC09B95}" type="presParOf" srcId="{96D0EBD8-6D2A-42F1-8705-83072E87A9BC}" destId="{9F27A231-FC66-4AB2-AA6C-E92FF7F5DF11}" srcOrd="6" destOrd="0" presId="urn:microsoft.com/office/officeart/2005/8/layout/vList2"/>
    <dgm:cxn modelId="{088EDD2B-1A18-41B9-8886-BA34AD5E5569}" type="presParOf" srcId="{96D0EBD8-6D2A-42F1-8705-83072E87A9BC}" destId="{03EC5C17-41C4-4625-AA3A-F062513D0A05}" srcOrd="7" destOrd="0" presId="urn:microsoft.com/office/officeart/2005/8/layout/vList2"/>
    <dgm:cxn modelId="{0F9CD9ED-A097-4922-A9F4-997ADBC3360F}" type="presParOf" srcId="{96D0EBD8-6D2A-42F1-8705-83072E87A9BC}" destId="{54C828D4-0115-4655-B6BC-72D56DFDB86D}" srcOrd="8" destOrd="0" presId="urn:microsoft.com/office/officeart/2005/8/layout/vList2"/>
    <dgm:cxn modelId="{D05AF573-6388-4A43-AE61-39DFCD7D0B12}" type="presParOf" srcId="{96D0EBD8-6D2A-42F1-8705-83072E87A9BC}" destId="{0D62D16D-570F-412E-B4BA-4618D246FC4F}" srcOrd="9" destOrd="0" presId="urn:microsoft.com/office/officeart/2005/8/layout/vList2"/>
    <dgm:cxn modelId="{062BD758-6D84-4045-BBBE-434596847068}" type="presParOf" srcId="{96D0EBD8-6D2A-42F1-8705-83072E87A9BC}" destId="{B0986394-A78A-44F5-80EE-18D3ECF3350E}" srcOrd="10" destOrd="0" presId="urn:microsoft.com/office/officeart/2005/8/layout/vList2"/>
    <dgm:cxn modelId="{85B7F4F6-5F04-4F7F-BD37-66E174D17773}" type="presParOf" srcId="{96D0EBD8-6D2A-42F1-8705-83072E87A9BC}" destId="{243A217F-F5FB-496C-B906-7701A5ACAD3D}" srcOrd="11" destOrd="0" presId="urn:microsoft.com/office/officeart/2005/8/layout/vList2"/>
    <dgm:cxn modelId="{983DA40D-553F-4E7F-A077-F61554267F4D}" type="presParOf" srcId="{96D0EBD8-6D2A-42F1-8705-83072E87A9BC}" destId="{7DEA86E5-F59C-4B67-B90E-77744F872B0F}" srcOrd="12" destOrd="0" presId="urn:microsoft.com/office/officeart/2005/8/layout/vList2"/>
    <dgm:cxn modelId="{A2D5BB1C-D1A4-4243-9DC0-B10116971431}" type="presParOf" srcId="{96D0EBD8-6D2A-42F1-8705-83072E87A9BC}" destId="{C269AC19-D75D-4757-8837-FCD194AC58E5}" srcOrd="13" destOrd="0" presId="urn:microsoft.com/office/officeart/2005/8/layout/vList2"/>
    <dgm:cxn modelId="{4A1E6D6F-6735-4B94-AAB1-C425FD265A1A}" type="presParOf" srcId="{96D0EBD8-6D2A-42F1-8705-83072E87A9BC}" destId="{CF8510C4-5F8D-4FA6-93DB-80B51DA665BB}" srcOrd="14" destOrd="0" presId="urn:microsoft.com/office/officeart/2005/8/layout/vList2"/>
    <dgm:cxn modelId="{F16DA254-A73D-4323-A98E-A783D7BCAAAB}" type="presParOf" srcId="{96D0EBD8-6D2A-42F1-8705-83072E87A9BC}" destId="{25F98A23-1FBC-4ED8-815C-C504182C52A8}" srcOrd="15" destOrd="0" presId="urn:microsoft.com/office/officeart/2005/8/layout/vList2"/>
    <dgm:cxn modelId="{34A0723F-92C1-4FA4-87ED-23C9FEED48B2}" type="presParOf" srcId="{96D0EBD8-6D2A-42F1-8705-83072E87A9BC}" destId="{5929E67E-F67F-458F-ABE9-9BA2A717ABD4}" srcOrd="1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CB5C0-F140-48C8-8048-227FF6F3D146}">
      <dsp:nvSpPr>
        <dsp:cNvPr id="0" name=""/>
        <dsp:cNvSpPr/>
      </dsp:nvSpPr>
      <dsp:spPr>
        <a:xfrm>
          <a:off x="0" y="4098"/>
          <a:ext cx="6391275" cy="8730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43498-CD3F-457F-B16A-B193D2C2BA04}">
      <dsp:nvSpPr>
        <dsp:cNvPr id="0" name=""/>
        <dsp:cNvSpPr/>
      </dsp:nvSpPr>
      <dsp:spPr>
        <a:xfrm>
          <a:off x="264107" y="200542"/>
          <a:ext cx="480194" cy="480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42A217-5A53-4311-B9A9-436AEF78A9BC}">
      <dsp:nvSpPr>
        <dsp:cNvPr id="0" name=""/>
        <dsp:cNvSpPr/>
      </dsp:nvSpPr>
      <dsp:spPr>
        <a:xfrm>
          <a:off x="1008409" y="4098"/>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622300">
            <a:lnSpc>
              <a:spcPct val="90000"/>
            </a:lnSpc>
            <a:spcBef>
              <a:spcPct val="0"/>
            </a:spcBef>
            <a:spcAft>
              <a:spcPct val="35000"/>
            </a:spcAft>
            <a:buNone/>
          </a:pPr>
          <a:r>
            <a:rPr lang="en-IN" sz="1400" b="0" i="0" kern="1200"/>
            <a:t>Traditionally car dealers uses manual prediction in order to predict the price of an used car to a customer. </a:t>
          </a:r>
          <a:endParaRPr lang="en-US" sz="1400" kern="1200"/>
        </a:p>
      </dsp:txBody>
      <dsp:txXfrm>
        <a:off x="1008409" y="4098"/>
        <a:ext cx="5382865" cy="873081"/>
      </dsp:txXfrm>
    </dsp:sp>
    <dsp:sp modelId="{305B3C31-FF17-4156-9F1C-1C83ABB179EF}">
      <dsp:nvSpPr>
        <dsp:cNvPr id="0" name=""/>
        <dsp:cNvSpPr/>
      </dsp:nvSpPr>
      <dsp:spPr>
        <a:xfrm>
          <a:off x="0" y="1095450"/>
          <a:ext cx="6391275" cy="8730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CE09F9-F454-42B2-998E-142D7B20D292}">
      <dsp:nvSpPr>
        <dsp:cNvPr id="0" name=""/>
        <dsp:cNvSpPr/>
      </dsp:nvSpPr>
      <dsp:spPr>
        <a:xfrm>
          <a:off x="264107" y="1291894"/>
          <a:ext cx="480194" cy="480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5E48E1-3AD4-4E0D-BFA2-77149B1E6319}">
      <dsp:nvSpPr>
        <dsp:cNvPr id="0" name=""/>
        <dsp:cNvSpPr/>
      </dsp:nvSpPr>
      <dsp:spPr>
        <a:xfrm>
          <a:off x="1008409" y="1095450"/>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622300">
            <a:lnSpc>
              <a:spcPct val="90000"/>
            </a:lnSpc>
            <a:spcBef>
              <a:spcPct val="0"/>
            </a:spcBef>
            <a:spcAft>
              <a:spcPct val="35000"/>
            </a:spcAft>
            <a:buNone/>
          </a:pPr>
          <a:r>
            <a:rPr lang="en-IN" sz="1400" b="0" i="0" kern="1200"/>
            <a:t>But the problem related to this type of approach is that the price may be different for different car dealers.</a:t>
          </a:r>
          <a:endParaRPr lang="en-US" sz="1400" kern="1200"/>
        </a:p>
      </dsp:txBody>
      <dsp:txXfrm>
        <a:off x="1008409" y="1095450"/>
        <a:ext cx="5382865" cy="873081"/>
      </dsp:txXfrm>
    </dsp:sp>
    <dsp:sp modelId="{E1C350E8-FEEC-44EC-B02B-22ECA3380975}">
      <dsp:nvSpPr>
        <dsp:cNvPr id="0" name=""/>
        <dsp:cNvSpPr/>
      </dsp:nvSpPr>
      <dsp:spPr>
        <a:xfrm>
          <a:off x="0" y="2186802"/>
          <a:ext cx="6391275" cy="8730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518CF8-313A-410E-B35B-8ED0A64226A0}">
      <dsp:nvSpPr>
        <dsp:cNvPr id="0" name=""/>
        <dsp:cNvSpPr/>
      </dsp:nvSpPr>
      <dsp:spPr>
        <a:xfrm>
          <a:off x="264107" y="2383246"/>
          <a:ext cx="480194" cy="480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237B09-DAED-4A2D-854D-1D6835D1F9D8}">
      <dsp:nvSpPr>
        <dsp:cNvPr id="0" name=""/>
        <dsp:cNvSpPr/>
      </dsp:nvSpPr>
      <dsp:spPr>
        <a:xfrm>
          <a:off x="1008409" y="2186802"/>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622300">
            <a:lnSpc>
              <a:spcPct val="90000"/>
            </a:lnSpc>
            <a:spcBef>
              <a:spcPct val="0"/>
            </a:spcBef>
            <a:spcAft>
              <a:spcPct val="35000"/>
            </a:spcAft>
            <a:buNone/>
          </a:pPr>
          <a:r>
            <a:rPr lang="en-IN" sz="1400" b="0" i="0" kern="1200"/>
            <a:t>In order to solve this, we use machine learning which helps to handle large amount of structured and unstructured data and will try to identify the hidden patterns in it.</a:t>
          </a:r>
          <a:endParaRPr lang="en-US" sz="1400" kern="1200"/>
        </a:p>
      </dsp:txBody>
      <dsp:txXfrm>
        <a:off x="1008409" y="2186802"/>
        <a:ext cx="5382865" cy="873081"/>
      </dsp:txXfrm>
    </dsp:sp>
    <dsp:sp modelId="{3563FA14-0805-4385-ACBE-151AF758F247}">
      <dsp:nvSpPr>
        <dsp:cNvPr id="0" name=""/>
        <dsp:cNvSpPr/>
      </dsp:nvSpPr>
      <dsp:spPr>
        <a:xfrm>
          <a:off x="0" y="3278154"/>
          <a:ext cx="6391275" cy="87308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D7B312-4DF1-4CA1-BF08-FF79382D7E2C}">
      <dsp:nvSpPr>
        <dsp:cNvPr id="0" name=""/>
        <dsp:cNvSpPr/>
      </dsp:nvSpPr>
      <dsp:spPr>
        <a:xfrm>
          <a:off x="264107" y="3474597"/>
          <a:ext cx="480194" cy="480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E0BEFA-09F8-4399-8804-387F2CD08B41}">
      <dsp:nvSpPr>
        <dsp:cNvPr id="0" name=""/>
        <dsp:cNvSpPr/>
      </dsp:nvSpPr>
      <dsp:spPr>
        <a:xfrm>
          <a:off x="1008409" y="3278154"/>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622300">
            <a:lnSpc>
              <a:spcPct val="90000"/>
            </a:lnSpc>
            <a:spcBef>
              <a:spcPct val="0"/>
            </a:spcBef>
            <a:spcAft>
              <a:spcPct val="35000"/>
            </a:spcAft>
            <a:buNone/>
          </a:pPr>
          <a:r>
            <a:rPr lang="en-IN" sz="1400" b="0" i="0" kern="1200"/>
            <a:t>So by this  approach we will be able to find the  actual base price of pre- owned cars. since we will be feeding all real time data continuously to the model.</a:t>
          </a:r>
          <a:endParaRPr lang="en-US" sz="1400" kern="1200"/>
        </a:p>
      </dsp:txBody>
      <dsp:txXfrm>
        <a:off x="1008409" y="3278154"/>
        <a:ext cx="5382865" cy="873081"/>
      </dsp:txXfrm>
    </dsp:sp>
    <dsp:sp modelId="{0E3C7A4C-CB58-47BF-8FAF-B9ABAE0FA117}">
      <dsp:nvSpPr>
        <dsp:cNvPr id="0" name=""/>
        <dsp:cNvSpPr/>
      </dsp:nvSpPr>
      <dsp:spPr>
        <a:xfrm>
          <a:off x="0" y="4369506"/>
          <a:ext cx="6391275" cy="87308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80CF9-62B1-4245-9194-6C30F0097270}">
      <dsp:nvSpPr>
        <dsp:cNvPr id="0" name=""/>
        <dsp:cNvSpPr/>
      </dsp:nvSpPr>
      <dsp:spPr>
        <a:xfrm>
          <a:off x="264107" y="4565949"/>
          <a:ext cx="480194" cy="480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2519DF-B4CD-47BE-A772-5B88585EB154}">
      <dsp:nvSpPr>
        <dsp:cNvPr id="0" name=""/>
        <dsp:cNvSpPr/>
      </dsp:nvSpPr>
      <dsp:spPr>
        <a:xfrm>
          <a:off x="1008409" y="4369506"/>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622300">
            <a:lnSpc>
              <a:spcPct val="90000"/>
            </a:lnSpc>
            <a:spcBef>
              <a:spcPct val="0"/>
            </a:spcBef>
            <a:spcAft>
              <a:spcPct val="35000"/>
            </a:spcAft>
            <a:buNone/>
          </a:pPr>
          <a:r>
            <a:rPr lang="en-IN" sz="1400" b="0" i="0" kern="1200"/>
            <a:t>Therefore the model can learn from itself each and every time.</a:t>
          </a:r>
          <a:endParaRPr lang="en-US" sz="1400" kern="1200"/>
        </a:p>
      </dsp:txBody>
      <dsp:txXfrm>
        <a:off x="1008409" y="4369506"/>
        <a:ext cx="5382865" cy="873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EA343-D944-492D-983D-327C69BEDF25}">
      <dsp:nvSpPr>
        <dsp:cNvPr id="0" name=""/>
        <dsp:cNvSpPr/>
      </dsp:nvSpPr>
      <dsp:spPr>
        <a:xfrm>
          <a:off x="0" y="16402"/>
          <a:ext cx="6496050" cy="45571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0" i="0" kern="1200"/>
            <a:t>Linear Regression Model</a:t>
          </a:r>
          <a:endParaRPr lang="en-US" sz="1900" kern="1200"/>
        </a:p>
      </dsp:txBody>
      <dsp:txXfrm>
        <a:off x="22246" y="38648"/>
        <a:ext cx="6451558" cy="411223"/>
      </dsp:txXfrm>
    </dsp:sp>
    <dsp:sp modelId="{ACA8F25C-9C76-47E9-82C0-B14AA0BFD823}">
      <dsp:nvSpPr>
        <dsp:cNvPr id="0" name=""/>
        <dsp:cNvSpPr/>
      </dsp:nvSpPr>
      <dsp:spPr>
        <a:xfrm>
          <a:off x="0" y="526837"/>
          <a:ext cx="6496050" cy="455715"/>
        </a:xfrm>
        <a:prstGeom prst="roundRect">
          <a:avLst/>
        </a:prstGeom>
        <a:gradFill rotWithShape="0">
          <a:gsLst>
            <a:gs pos="0">
              <a:schemeClr val="accent2">
                <a:hueOff val="169352"/>
                <a:satOff val="-829"/>
                <a:lumOff val="466"/>
                <a:alphaOff val="0"/>
                <a:tint val="98000"/>
                <a:lumMod val="114000"/>
              </a:schemeClr>
            </a:gs>
            <a:gs pos="100000">
              <a:schemeClr val="accent2">
                <a:hueOff val="169352"/>
                <a:satOff val="-829"/>
                <a:lumOff val="466"/>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0" i="0" kern="1200"/>
            <a:t>K-Neighbours Regression</a:t>
          </a:r>
          <a:endParaRPr lang="en-US" sz="1900" kern="1200"/>
        </a:p>
      </dsp:txBody>
      <dsp:txXfrm>
        <a:off x="22246" y="549083"/>
        <a:ext cx="6451558" cy="411223"/>
      </dsp:txXfrm>
    </dsp:sp>
    <dsp:sp modelId="{3979A376-DEC1-4F57-9C39-06CF9D38C210}">
      <dsp:nvSpPr>
        <dsp:cNvPr id="0" name=""/>
        <dsp:cNvSpPr/>
      </dsp:nvSpPr>
      <dsp:spPr>
        <a:xfrm>
          <a:off x="0" y="1037272"/>
          <a:ext cx="6496050" cy="455715"/>
        </a:xfrm>
        <a:prstGeom prst="roundRect">
          <a:avLst/>
        </a:prstGeom>
        <a:gradFill rotWithShape="0">
          <a:gsLst>
            <a:gs pos="0">
              <a:schemeClr val="accent2">
                <a:hueOff val="338703"/>
                <a:satOff val="-1658"/>
                <a:lumOff val="931"/>
                <a:alphaOff val="0"/>
                <a:tint val="98000"/>
                <a:lumMod val="114000"/>
              </a:schemeClr>
            </a:gs>
            <a:gs pos="100000">
              <a:schemeClr val="accent2">
                <a:hueOff val="338703"/>
                <a:satOff val="-1658"/>
                <a:lumOff val="93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0" i="0" kern="1200"/>
            <a:t>Decision Tree Regression </a:t>
          </a:r>
          <a:endParaRPr lang="en-US" sz="1900" kern="1200"/>
        </a:p>
      </dsp:txBody>
      <dsp:txXfrm>
        <a:off x="22246" y="1059518"/>
        <a:ext cx="6451558" cy="411223"/>
      </dsp:txXfrm>
    </dsp:sp>
    <dsp:sp modelId="{9F27A231-FC66-4AB2-AA6C-E92FF7F5DF11}">
      <dsp:nvSpPr>
        <dsp:cNvPr id="0" name=""/>
        <dsp:cNvSpPr/>
      </dsp:nvSpPr>
      <dsp:spPr>
        <a:xfrm>
          <a:off x="0" y="1547707"/>
          <a:ext cx="6496050" cy="455715"/>
        </a:xfrm>
        <a:prstGeom prst="roundRect">
          <a:avLst/>
        </a:prstGeom>
        <a:gradFill rotWithShape="0">
          <a:gsLst>
            <a:gs pos="0">
              <a:schemeClr val="accent2">
                <a:hueOff val="508055"/>
                <a:satOff val="-2487"/>
                <a:lumOff val="1397"/>
                <a:alphaOff val="0"/>
                <a:tint val="98000"/>
                <a:lumMod val="114000"/>
              </a:schemeClr>
            </a:gs>
            <a:gs pos="100000">
              <a:schemeClr val="accent2">
                <a:hueOff val="508055"/>
                <a:satOff val="-2487"/>
                <a:lumOff val="1397"/>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0" i="0" kern="1200"/>
            <a:t>Random Forest</a:t>
          </a:r>
          <a:endParaRPr lang="en-US" sz="1900" kern="1200"/>
        </a:p>
      </dsp:txBody>
      <dsp:txXfrm>
        <a:off x="22246" y="1569953"/>
        <a:ext cx="6451558" cy="411223"/>
      </dsp:txXfrm>
    </dsp:sp>
    <dsp:sp modelId="{54C828D4-0115-4655-B6BC-72D56DFDB86D}">
      <dsp:nvSpPr>
        <dsp:cNvPr id="0" name=""/>
        <dsp:cNvSpPr/>
      </dsp:nvSpPr>
      <dsp:spPr>
        <a:xfrm>
          <a:off x="0" y="2058142"/>
          <a:ext cx="6496050" cy="455715"/>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0" i="0" kern="1200"/>
            <a:t>Gradient Boosted Regression Model</a:t>
          </a:r>
          <a:endParaRPr lang="en-US" sz="1900" kern="1200"/>
        </a:p>
      </dsp:txBody>
      <dsp:txXfrm>
        <a:off x="22246" y="2080388"/>
        <a:ext cx="6451558" cy="411223"/>
      </dsp:txXfrm>
    </dsp:sp>
    <dsp:sp modelId="{B0986394-A78A-44F5-80EE-18D3ECF3350E}">
      <dsp:nvSpPr>
        <dsp:cNvPr id="0" name=""/>
        <dsp:cNvSpPr/>
      </dsp:nvSpPr>
      <dsp:spPr>
        <a:xfrm>
          <a:off x="0" y="2568577"/>
          <a:ext cx="6496050" cy="455715"/>
        </a:xfrm>
        <a:prstGeom prst="roundRect">
          <a:avLst/>
        </a:prstGeom>
        <a:gradFill rotWithShape="0">
          <a:gsLst>
            <a:gs pos="0">
              <a:schemeClr val="accent2">
                <a:hueOff val="846759"/>
                <a:satOff val="-4145"/>
                <a:lumOff val="2328"/>
                <a:alphaOff val="0"/>
                <a:tint val="98000"/>
                <a:lumMod val="114000"/>
              </a:schemeClr>
            </a:gs>
            <a:gs pos="100000">
              <a:schemeClr val="accent2">
                <a:hueOff val="846759"/>
                <a:satOff val="-4145"/>
                <a:lumOff val="2328"/>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0" i="0" kern="1200"/>
            <a:t>Ridge Regression</a:t>
          </a:r>
          <a:endParaRPr lang="en-US" sz="1900" kern="1200"/>
        </a:p>
      </dsp:txBody>
      <dsp:txXfrm>
        <a:off x="22246" y="2590823"/>
        <a:ext cx="6451558" cy="411223"/>
      </dsp:txXfrm>
    </dsp:sp>
    <dsp:sp modelId="{7DEA86E5-F59C-4B67-B90E-77744F872B0F}">
      <dsp:nvSpPr>
        <dsp:cNvPr id="0" name=""/>
        <dsp:cNvSpPr/>
      </dsp:nvSpPr>
      <dsp:spPr>
        <a:xfrm>
          <a:off x="0" y="3079012"/>
          <a:ext cx="6496050" cy="455715"/>
        </a:xfrm>
        <a:prstGeom prst="roundRect">
          <a:avLst/>
        </a:prstGeom>
        <a:gradFill rotWithShape="0">
          <a:gsLst>
            <a:gs pos="0">
              <a:schemeClr val="accent2">
                <a:hueOff val="1016110"/>
                <a:satOff val="-4974"/>
                <a:lumOff val="2794"/>
                <a:alphaOff val="0"/>
                <a:tint val="98000"/>
                <a:lumMod val="114000"/>
              </a:schemeClr>
            </a:gs>
            <a:gs pos="100000">
              <a:schemeClr val="accent2">
                <a:hueOff val="1016110"/>
                <a:satOff val="-4974"/>
                <a:lumOff val="279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0" i="0" kern="1200"/>
            <a:t>Lasso Regression</a:t>
          </a:r>
          <a:endParaRPr lang="en-US" sz="1900" kern="1200"/>
        </a:p>
      </dsp:txBody>
      <dsp:txXfrm>
        <a:off x="22246" y="3101258"/>
        <a:ext cx="6451558" cy="411223"/>
      </dsp:txXfrm>
    </dsp:sp>
    <dsp:sp modelId="{CF8510C4-5F8D-4FA6-93DB-80B51DA665BB}">
      <dsp:nvSpPr>
        <dsp:cNvPr id="0" name=""/>
        <dsp:cNvSpPr/>
      </dsp:nvSpPr>
      <dsp:spPr>
        <a:xfrm>
          <a:off x="0" y="3589447"/>
          <a:ext cx="6496050" cy="455715"/>
        </a:xfrm>
        <a:prstGeom prst="roundRect">
          <a:avLst/>
        </a:prstGeom>
        <a:gradFill rotWithShape="0">
          <a:gsLst>
            <a:gs pos="0">
              <a:schemeClr val="accent2">
                <a:hueOff val="1185462"/>
                <a:satOff val="-5803"/>
                <a:lumOff val="3259"/>
                <a:alphaOff val="0"/>
                <a:tint val="98000"/>
                <a:lumMod val="114000"/>
              </a:schemeClr>
            </a:gs>
            <a:gs pos="100000">
              <a:schemeClr val="accent2">
                <a:hueOff val="1185462"/>
                <a:satOff val="-5803"/>
                <a:lumOff val="3259"/>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0" i="0" kern="1200"/>
            <a:t>Neural Network (Keras)</a:t>
          </a:r>
          <a:endParaRPr lang="en-US" sz="1900" kern="1200"/>
        </a:p>
      </dsp:txBody>
      <dsp:txXfrm>
        <a:off x="22246" y="3611693"/>
        <a:ext cx="6451558" cy="411223"/>
      </dsp:txXfrm>
    </dsp:sp>
    <dsp:sp modelId="{5929E67E-F67F-458F-ABE9-9BA2A717ABD4}">
      <dsp:nvSpPr>
        <dsp:cNvPr id="0" name=""/>
        <dsp:cNvSpPr/>
      </dsp:nvSpPr>
      <dsp:spPr>
        <a:xfrm>
          <a:off x="0" y="4099882"/>
          <a:ext cx="6496050" cy="455715"/>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0" i="0" kern="1200"/>
            <a:t>XGBOOST Regressor with 5 folds</a:t>
          </a:r>
          <a:endParaRPr lang="en-US" sz="1900" kern="1200"/>
        </a:p>
      </dsp:txBody>
      <dsp:txXfrm>
        <a:off x="22246" y="4122128"/>
        <a:ext cx="6451558" cy="41122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09T01:27:48.2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29737 16264 0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09T01:27:52.1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30893 16854 0</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09T19:42:19.511"/>
    </inkml:context>
    <inkml:brush xml:id="br0">
      <inkml:brushProperty name="width" value="0.05292" units="cm"/>
      <inkml:brushProperty name="height" value="0.05292" units="cm"/>
      <inkml:brushProperty name="color" value="#C00000"/>
    </inkml:brush>
  </inkml:definitions>
  <iact:action type="add" startTime="17066">
    <iact:property name="dataType"/>
    <iact:actionData xml:id="d0">
      <inkml:trace xmlns:inkml="http://www.w3.org/2003/InkML" xml:id="stk0" contextRef="#ctx0" brushRef="#br0">4036 9891 0,'24'0'237,"-1"0"-230,48 0 4,0 0-4,-48 0 1,25 0-4,-25 0 6,24 0 5,-23 0-9,0 0 3,-1 0 0,1 0-3,23 0 10,0 23-7,0-23-2,-23 24 0,0-24 1,-1 0 0,1 24-1,-1-24 0,25 23 0,-25-23 2,1 0-2,-1 0 8,1 24-7,0-1 7,-1-23-7,1 24 7,-1 0 1,1-24 7,0 23 0,-1-23-10,1 0-4,-1 24 8,25-24-13,-48 23 14,23-23-12,1 24 4,-1-24 19,1 0-21,0 0-1,23 0 9,-24 0-8,1 0-2,23 0 1,0 0 12,-23 0-13,0 0 3,-1 0-5,1 0 21,-1 0 20,1 0-36,0 0 4,46 0-5,-46 0 15,0 0-14,-1 0 51,1 0-42,-1 0-13,1 0 2,0 0 2,23 0 7,-24 0-9,1 0 11,0 0-15,-1 0 5,1 0 1,-1 0-1,1 0 1,0 0-3,-1 0 0,1 0 4,47 0-3,-48 0 2,1 0-4,-1 0 6,1 0-7,47 0 4,-48 0 2,1 0-4,0 0 9,-1 0 10,1 0-2,-1 0-14,25 0-6,-1 0 5,-23 0 0,-1 0 0,1 0-1,23 0 10,-23 0-10,-1 0 8,1 0-5,-1 0-4,1 0 2,23 0-2,0 0 2,1 0 0,-1 0 0,24 0-1,-1 0 3,-22 0 6,-25 0-8,48 0-1,-24 0 1,-23 0 5,-1 0-6,1 0 0,23 0 8,-23 0-6,-1 0 7,1 0 1,0 0-4,-1 0-6,1 0 1,23 0 6,-23 0-5,-1 0 7,1 0-10,23 0 9,0 0-6,-23 0 5,-1 0-6,1 0 15,0 0-15,-1 0 8,24-24 1,-23 24-11,23 0 9,-23 0 0,-1-23-6,1 23-1,0 0-2,-1 0 2,1 0 8,-24-24 60,23 1-62,1-1 2,0 24 0,-1-24-10,24 1 9,-47-1-6,24 24 6,0-23 0,-24-1 32,0 0-31,23 1-8,-23-1-1,24 24 1,-24-24 8,23 1-9,-23-1 8,0 1-8,0-1 1,0 0 0,0 1 0,0-1 1,0 1 6,0-1-5,0-23-8,0-24 7,0 47-3,0-23 3,0 0-1,24-24 2,-24 0-7,0 1 6,0 22-2,0 1 1,0 23 0,0 1 8,0-1-10,0 1 5,0-25 33,0 25-37,0-1 1,0-23 3,0 23-8,0 1 7,0-24-4,-24 23 3,24 0-3,-23 24 9,23-23 2,-24 23 5,24-24-12,-47 24-5,47-23 5,-71 23-4,48-48 2,-1 48-2,0-23 2,1-1 0,-48 24-1,47 0 10,1 0-9,-1 0-1,1 0 3,-1 0 2,0 0-5,1 0 3,-1 0-5,1 0 3,-1-23 2,0 23-3,-23-24 1,-24 0 8,48 24-11,-24 0 6,-1 0-7,-22 0 15,46-23-14,-23 23 2,0 0 3,-1-47-4,1 47 1,-24 0 1,48 0 1,-72 0-1,48 0-2,24 0 5,-48 0-6,0 0 3,24 0 0,-24 0-1,0 0-1,48 0 2,-25 0-1,25 0 1,-72 0 1,48 0-2,0 0 3,-24 0-6,-23 0 5,46 0-1,-22 0 1,-25 0-4,24 23 3,-47-23 1,71 0-1,0 0-1,-24 0 0,24 0 1,23 0-2,1 0 4,-1-23-5,-23 23 8,-24-24-4,48 24-2,-25-24-1,1 24-1,-24 0 10,48 0-5,-24 0-4,-1 0 4,-22 0-6,22 0 7,-22 0-5,46 0 0,-94 0 3,94 0 0,-23 24-4,0 23 2,-47-47 3,46 24-3,1-1 2,-24 1-1,24-24 0,-24 24-4,24-1 4,-47 1 3,23-1-2,0 48-2,-23-47-4,47-1 9,-1 1-8,-22-24 5,46 0 7,-23 24-11,23-24 3,1 0 0,-1 23 2,0-23-5,1 24 3,-1-1 0,-23 25-2,23-25 4,1 24-3,-24-47 1,47 48-1,-24-48 2,24 47-3,0-24 26,0 1-9,0 23 23,0-23-38,0 23-2,0 0 1,0-23 0,0 0 1,0-1 0,0 1 23,0 23 25,24-47-39,-24 24-12,23-1 1,-23 24 11,24-23-10,-24 23 0,23-47 1,-23 24 0,0-1-2,0 1 11,24 0-11,-24-1 12,24 1-10,-1-1 8,-23 1-9,0 0 15,0-1-8,24-23 1,-1 0 1,-23 24-1,24-24-6,-24 23-4,0 1 11,24 0-7,-1-24-2,-23 23 1,0 1-1,24 0-1,-1-1 3,1-23-2,0 24 11,-1 23-5,1-47-5,-1 0 29,1 0-20,0 0 20,23 0-5,-24 0 30,1 0-39,0 0-7,-1 0 34,1 0-33,23 0 36,-47 24 25,24-24-63</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09T20:55:21.108"/>
    </inkml:context>
    <inkml:brush xml:id="br0">
      <inkml:brushProperty name="width" value="0.05292" units="cm"/>
      <inkml:brushProperty name="height" value="0.05292" units="cm"/>
      <inkml:brushProperty name="color" value="#C00000"/>
    </inkml:brush>
  </inkml:definitions>
  <iact:action type="add" startTime="14862">
    <iact:property name="dataType"/>
    <iact:actionData xml:id="d0">
      <inkml:trace xmlns:inkml="http://www.w3.org/2003/InkML" xml:id="stk0" contextRef="#ctx0" brushRef="#br0">9582 17161 0,'24'0'1,"47"0"11,23 0-11,-47 0 6,24 0 1,23 0-2,-23 0 4,24 0-4,23 0 4,-48 0-4,48 0 0,-47 0 3,47 0-2,-23 0 1,-25 0-2,48 0 4,-47 0-3,-24 0 2,24 0-2,0 0-1,-47 0 5,70 0-4,-23 0-2,-24 0 3,0 0-1,71 0 1,-71 0 0,1 0 1,22 0-2,-46 0 0,23 0 2,-23 0-3,-1 0 2,48 0 0,0 0 1,-47 0-3,23 0 3,0 0-4,0 0 4,0 0-1,1 0 8,-1 0-10,0 0 4,0 0-3,0 0 1,24 0 0,24 0-2,-48 0 3,71 0-4,-47 0 4,-24 0-3,24 0 4,-1 0-5,1 0 3,47 0 0,-71 0 2,1 0-4,46 0 1,-47 0 0,0 24 2,48-24-1,-48 0-1,-23 0 0,-1 0 1,1 0 1,47 0 0,-1 0-1,-46 24-3,23-24 3,48 0-1,-72 23 1,1-23-1,23 0 0,24 0 9,-71 24-7,23-24 8,1 0 4</inkml:trace>
    </iact:actionData>
  </iact:action>
  <iact:action type="add" startTime="16683">
    <iact:property name="dataType"/>
    <iact:actionData xml:id="d1">
      <inkml:trace xmlns:inkml="http://www.w3.org/2003/InkML" xml:id="stk1" contextRef="#ctx0" brushRef="#br0">9252 13030 0,'47'0'215,"95"24"-208,23 47 2,47-24 3,-94-23-7,95 70 3,-95-70-4,-24-1 4,0 1-2,24-24 5,24 23-3,-24 1-3,-24-24 4,48 47 0,-48-47-2,72 24-1,-96-24 3,96 0-4,-48 0 13,70 0-15,-70 0 5,95 0-4,-24 0 3,-71 0 1,47 0-1,-47 0 1,-47 0 0,-1 0-1,-22 0 0,46-24 1,0 24-1,24 0 0,-23-23 2,-24 23-2,47 0 1,-48 0-1,96-24 2,-96 24-2,96-24 3,-48 1-6,47-24 4,-71-1-1,1 48 1,-25-23 0,25-1-1,23 1 3,-24-1-4,24 0 3,-23 1-3,46-1 5,-94 24-7,24-23 4,24 23 2,-72-24-2,24 24-2,1 0 2,22 0-2,-22 0 4,-25 0-4,24 0 13,24 0-15,-47 0 6,23 0-6,-23 0 5,23 0-1,24 0-2,-48 0 3,24 0-2,-23 0 3,0 0 3,-24 24-5,47-24 1</inkml:trace>
    </iact:actionData>
  </iact:action>
  <iact:action type="add" startTime="18818">
    <iact:property name="dataType"/>
    <iact:actionData xml:id="d2">
      <inkml:trace xmlns:inkml="http://www.w3.org/2003/InkML" xml:id="stk2" contextRef="#ctx0" brushRef="#br0">5735 16571 0,'47'0'238,"-23"0"-228,23 0-6,48 0 4,-48 0 2,24 0-5,47 0 4,-95 0-3,24 0 2,1 0-1,70 0 2,-71 0-1,24 0-1,23 0 2,1 0-2,-25 0 1,1 0-1,-24 0 2,1 0-2,22 0 0,1 0 1,-24 0 6,-23 0-6,23 0 2,-23 0-4,-1 0 3,1 0-3,0 0 2,46 0 8,-46 0 6,0 0 0,-1 0-14,1 0 22,-1 0-22,25 0 7,-25 0 1</inkml:trace>
    </iact:actionData>
  </iact:action>
  <iact:action type="add" startTime="21579">
    <iact:property name="dataType"/>
    <iact:actionData xml:id="d3">
      <inkml:trace xmlns:inkml="http://www.w3.org/2003/InkML" xml:id="stk3" contextRef="#ctx0" brushRef="#br0">5806 15202 0,'0'-24'344,"47"24"-335,-23-23 0,47 23-1,23 0-1,-47 0 7,-23 0-8,-1 0 19,25 0-19,-25 0 9,1 0-6,23-24-2,-23 24 1,46 0-1,1-23 0,-47 23 3,23 0-4,48 0 3,-72 0-3,1-24 3,-1 24-2,1 0 7,0 0 50,-1 0 3,1 0-44,-1 0-8,-23 24 14,0-1-10,24-23 49,0 0-54,-1 0-7,1 0 2,47 0-2,-48 0 6,24 0-5,-23 0 1,47 0 0,-24 0-2,0 0 6,-47 24-3,24-24 13,-1 0 21,-23 23 2,0 1 32</inkml:trace>
    </iact:actionData>
  </iact:action>
  <iact:action type="add" startTime="24037">
    <iact:property name="dataType"/>
    <iact:actionData xml:id="d4">
      <inkml:trace xmlns:inkml="http://www.w3.org/2003/InkML" xml:id="stk4" contextRef="#ctx0" brushRef="#br0">5806 16146 0,'24'0'199,"-1"0"-192,24 0 2,24-23-1,-47 23-1,-1 0 0,25 0-1,-25 0 3,1 0-2,23 0 1,0 0 0,0-24-1,-23 24 1,47 0-1,0 0 2,-24 0-2,47 0-1,-23 0 4,-24 0-2,48 0-2,-24 0 1,-48 0 1,48 0 0,23 0 1,-70 0-3,47 0 1,0 0 1,-48 0-1,1 0 2,-1 24-3,1-24 2,0 23 0,-1-23 0,1 0-1,-1 0 2,1 0 5</inkml:trace>
    </iact:actionData>
  </iact:action>
  <iact:action type="add" startTime="27598">
    <iact:property name="dataType"/>
    <iact:actionData xml:id="d5">
      <inkml:trace xmlns:inkml="http://www.w3.org/2003/InkML" xml:id="stk5" contextRef="#ctx0" brushRef="#br0">22114 10150 0,'47'0'290,"-23"0"-280,23 0-4,-23 0 7,-1 0-4,48 0-1,-47-23 7,-1 23-1,1 0 57,-1 0-40,1 0 67,23 0-75,-23 0 7,-1 0-22,1 0-2,0 0 11,-1 0-9,24 0 7,-23 0 0,0 0 55,-1 0-55,1 0 1,-1 0 19,1 0-19,0 0-8,-1 0 8,1 0-8,-1 0 48</inkml:trace>
    </iact:actionData>
  </iact:action>
  <iact:action type="add" startTime="30145">
    <iact:property name="dataType"/>
    <iact:actionData xml:id="d6">
      <inkml:trace xmlns:inkml="http://www.w3.org/2003/InkML" xml:id="stk6" contextRef="#ctx0" brushRef="#br0">22208 10575 0,'0'-23'275,"0"-1"-244,24 24 57,0 0-50,-1 0-31,48 0 14,-47 0-13,-24-24-1,23 24 2,1 0-2,-1 0 23,1 0-15,0 0 24,-1 0-23,1 0 0,-1 0-10,1 0 8,23-23-6,-23 23 10,-1 0-13,1 0 10,0 0-6,-1 0 14</inkml:trace>
    </iact:actionData>
  </iact:action>
  <iact:action type="add" startTime="32877">
    <iact:property name="dataType"/>
    <iact:actionData xml:id="d7">
      <inkml:trace xmlns:inkml="http://www.w3.org/2003/InkML" xml:id="stk7" contextRef="#ctx0" brushRef="#br0">22185 10906 0,'23'0'323,"1"0"-313,0 0 3,-1 0-5,1 0 15,-1 0-16,1 0 7,0 0 10,-1-24-3,1 24-6,-1 0 1,1 0-8,-24-23-2,24 23 5,23 0-6,-24 0 22,1 0 0,0 0 714,23 0-723,-24 0 17,1 0 11</inkml:trace>
    </iact:actionData>
  </iact:action>
  <iact:action type="add" startTime="36447">
    <iact:property name="dataType"/>
    <iact:actionData xml:id="d8">
      <inkml:trace xmlns:inkml="http://www.w3.org/2003/InkML" xml:id="stk8" contextRef="#ctx0" brushRef="#br0">8567 14872 0,'-23'0'125,"-1"0"-117,-70-24-1,-1 0 0,1 1 3,0-1-3,-1 1 1,24-1-2,-70-23 2,46 0 0,-46 23-3,117 24 5,-47-24-3,-47 1 0,48-1 1,-48 0 4,47 24-7,0-23-1,-71 23 6,95 0-2,-24 0-2,-23-24 3,47 24-1,-24-23-2,0 23 2,0-48 0,48 48-1,-25 0 8,-22-23-7,22 23 8,25 0-9,-1 0 1,1 0 0,-1 0-1,0 0 0,1 0 2,-1 0 11,-23 0-12,23 0 7,-23 47-6,24-47-1,-25 24-1,-22 23 1,-1 0-2,24-23 4,23-1-3,0 1 1,-23 23-1,-24 0 0,71-23 1,-23-24 0,-1 24-2,1-1 4,23 1-4,0-1 2,0 1-1,-24 23 2,-23 24-2,0-24 0,23 0 2,0-23-1,24 70-2,-23-23 2,-1-24 0,1 1-1,-1-1 5,0-24-7,24 1 19,0 0-11,0-1 19,-23 1-11,23 70-17,0-23 0,0 0 6,0 94-6,0-94 5,23 94-1,-23-70 1,48 46-4,-25-70 3,24 47 0,-23-94-1,0 23 3,70 0-5,0 71 3,-23-71 0,24 24 0,-1 0 0,0-47 0,-23 23-1,-24 0 0,48-23 0,-24-1 3,-1-23-3,-22 48 1,22-25 1,1 1-5,-24-1 5,48 1-1,-48 0-1,-23-24 0,23 0 0,0 23 2,24-23-1,0 0-1,0 0 1,23 0 1,-23 0-3,47 0 4,0 0-4,0 0 0,-24 0 2,48 0 0,-48 0 0,1 0 1,-1 0-4,-23-23 3,70-1 1,-46 0-3,-48 24 4,0-23-5,48-1 4,46-23-2,-70 47 1,0-24 0,23 1 0,-23 23-2,47 0 2,-47-24 2,70 24-4,-70 0 3,47-23-2,-47 23 3,23-24-6,24 24 3,-23 0 1,23-24 0,-71 24 0,24 0-1,23 0 0,24 0 1,0 0 1,0 0-3,0 0 5,47 0-5,1 0 1,-48 0 1,47 0 0,0 0-1,-47 0 2,47 0-4,-23 0 3,23 0-1,-23 0 1,-1 0 2,-94 0-5,71 0 4,-23 0-3,46 0 3,25 0-2,22 0 1,25 24 0,-48-24-1,-23 0 2,-1 0-1,-23 0-1,0 0 0,-23 0 2,-48 0-2,0 0 6,24 0-11,0 0 288,-24 0-282,47-24-1,1 24 1,-25 0 0,48 0 0,-47 0-2,47 0 1,-23 0 1,23 0 0,0 0-1,-71 0 1,47 0 0,-23 0 0,94 0-1,-47 0 1,47 0 0,-47 0-2,48 0 4,-25 0-3,-23 0 3,47 0-6,-70 0 5,47-23 0,-48 23-2,-23 0 0,47-24-1,-24 24 4,1-24-3,-25 24 1,72-47-2,-118 24 4,46 23-4,48 0 4,-23-71-5,-1 71 3,24-47 0,-23 23-2,23 0 2,0-23 1,0 24-1,-48-1-2,-22 0 4,22 1-2,1-1 2,0 1-8,-47-1 6,70-23-1,-23 23 1,-48 24 0,1-23-1,47-1 1,0 0 0,-1-23 2,25 24-3,-24-1 1,-24-23-2,47 23 5,-70 0-8,-1 24 6,1-23 8,0 23-4,-24-24 25,0 1-14,0-1-6,0 0 4,0 1-9,-24 23 20,24-47-18,-24-1-8,-23-70 1,-71 0-2,0-47 2,-23 23-2,46 1 5,24 70-5,-23 24 0,47-48 4,23 72-2,-23-1-2,23 1 1,1 23 1,-24-24 0,-1 0-1,25 1 0,-24-1 3,-71-47-4,23 48 4,-46-24-4,46-1 2,-46-46-2,46 70 2,-70-23 2,71-24-5,-48 0 3,71 24 0,-23 0 0,-1-24 1,25 48-2,-1-48-1,24 47 4,-1 1-5,25-1 3,-1 0 1,-47 24-2,-23 0 0,23-23 1,-47-1 0,71 24-2,-95-23 3,24 23-1,24 0 0,-48 0-2,48 0 4,-24 0-4,47 0 2,-47 0-1,24 23 1,23-23-1,0 0 0,24 0 2,-24 0-3,-23 24 3,-1-24-2,-23 23 4,24 1-7,23-24 5,-47 0-1,24 24-1,-24-24 0,23 23 0,-23-23 1,24 0 1,-24 0-1,23 0-1,-46 0 0,46 0 0,48 0 2,-24 0-2,-23 0 0,0 0 1,-24 0-1,0 0 1,-24 71 1,95-71-3,-48 0 2,25 0 2,-1 0-5,-24 24 3,25-24 0,-48 0 0,23 0 0,-46 0-2,46 0 2,-46 0-1,23 0 3,47 0-4,-24 0 3,25 0-3,-96 0 4,96 0-4,-48 0 2,0 0 0,-48 0-1,72 0 0,-95 0 1,95 23-1,-48-23 1,24 0 1,-71 24-2,24-1 2,47 1-4,-47 0 3,47-1 0,-47-23-1,118 24 0,-48-24 2,-23 47 0,24-47-2,-24 24 1,47-24-2,0 0 3,0 0-2,48 0 2,-48 0-3,-23 0 5,70 0-8,-47 0 5,-23 0 0,70 0 0,1 0-1,-25 0 1,25 0 1,-48 0-1,24 0 0,23 0-3,-23 0 3,-47 23 0,70-23-1,-47 24 1,-23-1 0,47 1 3,-1-24-7,-22 24 4,-1-24-1,47 23 8,1-23-7,-1 0 16,0 0 14</inkml:trace>
    </iact:actionData>
  </iact:action>
  <iact:action type="add" startTime="44459">
    <iact:property name="dataType"/>
    <iact:actionData xml:id="d9">
      <inkml:trace xmlns:inkml="http://www.w3.org/2003/InkML" xml:id="stk9" contextRef="#ctx0" brushRef="#br0">22775 9655 0,'23'0'276,"1"0"-271,0 0 12,-1 0-11,1 0 4,47 0-4,-1-24 0,-46 24 3,0-24-1,23 24-1,-24-23 1,1 23 6,0 0 26,-1 0-24,1 0 14</inkml:trace>
    </iact:actionData>
  </iact:action>
  <iact:action type="add" startTime="52781">
    <iact:property name="dataType"/>
    <iact:actionData xml:id="d10">
      <inkml:trace xmlns:inkml="http://www.w3.org/2003/InkML" xml:id="stk10" contextRef="#ctx0" brushRef="#br0">22916 12369 0,'48'-23'283,"22"-1"-276,-22 24 1,-1 0 0,0 0-1,-23 0 1,-24-23 0,23 23 7,1 0 1,-1-24-10,1 24 3,-24-24-3,24 24 2,-1 0 0,1 0 23,-1 0 62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144FD-6A7B-4FCE-9A9D-7B1F2BB4B78C}" type="datetimeFigureOut">
              <a:rPr lang="en-IN" smtClean="0"/>
              <a:t>10-04-2020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B810A-49EA-4E04-97B0-60EDEAFD0900}" type="slidenum">
              <a:rPr lang="en-IN" smtClean="0"/>
              <a:t>‹#›</a:t>
            </a:fld>
            <a:endParaRPr lang="en-IN"/>
          </a:p>
        </p:txBody>
      </p:sp>
    </p:spTree>
    <p:extLst>
      <p:ext uri="{BB962C8B-B14F-4D97-AF65-F5344CB8AC3E}">
        <p14:creationId xmlns:p14="http://schemas.microsoft.com/office/powerpoint/2010/main" val="3732714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7B810A-49EA-4E04-97B0-60EDEAFD0900}" type="slidenum">
              <a:rPr lang="en-IN" smtClean="0"/>
              <a:t>9</a:t>
            </a:fld>
            <a:endParaRPr lang="en-IN"/>
          </a:p>
        </p:txBody>
      </p:sp>
    </p:spTree>
    <p:extLst>
      <p:ext uri="{BB962C8B-B14F-4D97-AF65-F5344CB8AC3E}">
        <p14:creationId xmlns:p14="http://schemas.microsoft.com/office/powerpoint/2010/main" val="1525517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https://www.google.com/</a:t>
            </a:r>
            <a:r>
              <a:rPr lang="en-IN" dirty="0" err="1"/>
              <a:t>imgres?imgurl</a:t>
            </a:r>
            <a:r>
              <a:rPr lang="en-IN" dirty="0"/>
              <a:t>=https%3A%2F%2Fmiro.medium.com%2Fmax%2F1000%2F1*3Dh8XRirCn48CsRp3m0uyA.jpeg&amp;imgrefurl=https%3A%2F%2Fmedium.com%2F%40legalcalls%2Fquick-guide-to-maintaining-confidentiality-online-ada43fe52f27&amp;tbnid=bn4cx79qpJJoQM&amp;vet=12ahUKEwjxkPnN9NnnAhUD_qwKHf4MB8kQMygBegUIARCIAg..i&amp;docid=wT45gA5eQd-2PM&amp;w=1000&amp;h=667&amp;q=</a:t>
            </a:r>
            <a:r>
              <a:rPr lang="en-IN" dirty="0" err="1"/>
              <a:t>confidentiality&amp;ved</a:t>
            </a:r>
            <a:r>
              <a:rPr lang="en-IN" dirty="0"/>
              <a:t>=2ahUKEwjxkPnN9NnnAhUD_qwKHf4MB8kQMygBegUIARCIAg</a:t>
            </a:r>
          </a:p>
        </p:txBody>
      </p:sp>
      <p:sp>
        <p:nvSpPr>
          <p:cNvPr id="4" name="Slide Number Placeholder 3"/>
          <p:cNvSpPr>
            <a:spLocks noGrp="1"/>
          </p:cNvSpPr>
          <p:nvPr>
            <p:ph type="sldNum" sz="quarter" idx="5"/>
          </p:nvPr>
        </p:nvSpPr>
        <p:spPr/>
        <p:txBody>
          <a:bodyPr/>
          <a:lstStyle/>
          <a:p>
            <a:fld id="{A17B810A-49EA-4E04-97B0-60EDEAFD0900}" type="slidenum">
              <a:rPr lang="en-IN" smtClean="0"/>
              <a:t>11</a:t>
            </a:fld>
            <a:endParaRPr lang="en-IN"/>
          </a:p>
        </p:txBody>
      </p:sp>
    </p:spTree>
    <p:extLst>
      <p:ext uri="{BB962C8B-B14F-4D97-AF65-F5344CB8AC3E}">
        <p14:creationId xmlns:p14="http://schemas.microsoft.com/office/powerpoint/2010/main" val="3044726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23478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4/10/2020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982812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4/10/2020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374766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4/10/2020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080205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4/10/2020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227352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4/10/2020</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4341304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4/10/2020</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02525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50641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3805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139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45199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1692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21580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4/10/2020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16020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4/10/2020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22187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4/10/2020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6609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4/10/2020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89426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4/10/2020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97277523"/>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customXml" Target="../ink/ink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emf"/><Relationship Id="rId5" Type="http://schemas.openxmlformats.org/officeDocument/2006/relationships/customXml" Target="../ink/ink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hyperlink" Target="https://www.automaxxwindsor.com/?utm_source=Google&amp;utm_medium=GMB&amp;utm_campaign=GMB"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26.jpe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18.m4a"/><Relationship Id="rId1" Type="http://schemas.microsoft.com/office/2007/relationships/media" Target="../media/media18.m4a"/><Relationship Id="rId6" Type="http://schemas.microsoft.com/office/2011/relationships/inkAction" Target="../ink/inkAction1.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8.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36.sv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7.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7.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7.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7.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audio" Target="../media/media25.m4a"/><Relationship Id="rId1" Type="http://schemas.microsoft.com/office/2007/relationships/media" Target="../media/media25.m4a"/><Relationship Id="rId6" Type="http://schemas.microsoft.com/office/2011/relationships/inkAction" Target="../ink/inkAction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7.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7.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hyperlink" Target="https://pdfs.semanticscholar.org/edd2/191dae1b2f10052c51fd61a908e0b91fbb74.pdf" TargetMode="External"/><Relationship Id="rId3" Type="http://schemas.openxmlformats.org/officeDocument/2006/relationships/slideLayout" Target="../slideLayouts/slideLayout2.xml"/><Relationship Id="rId7" Type="http://schemas.openxmlformats.org/officeDocument/2006/relationships/hyperlink" Target="https://towardsdatascience.com/predicting-used-car-prices-with-machine-learningtechniques-8a9d8313952" TargetMode="Externa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hyperlink" Target="https://www.researchgate.net/publication/319307014_Predicting_the_Price_of_Second-hand_Cars_using_Artificial_Neural_Networks" TargetMode="External"/><Relationship Id="rId5" Type="http://schemas.openxmlformats.org/officeDocument/2006/relationships/hyperlink" Target="https://www.semanticscholar.org/paper/How-much-is-my-car-worth-A-methodology-for-used-Pal-Arora/6e2377d6ca202d9ce8a7bcb229cd7026309962e4" TargetMode="External"/><Relationship Id="rId10" Type="http://schemas.openxmlformats.org/officeDocument/2006/relationships/image" Target="../media/image7.png"/><Relationship Id="rId4" Type="http://schemas.openxmlformats.org/officeDocument/2006/relationships/hyperlink" Target="https://medium.com/@elysekatrina.go/price-prediction-model-for-2nd-hand-cars-f1801d8c8d47" TargetMode="External"/><Relationship Id="rId9" Type="http://schemas.openxmlformats.org/officeDocument/2006/relationships/hyperlink" Target="https://www.ripublication.com/irph/ijict_spl/ijictv4n7spl_17.pdf"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hyperlink" Target="https://github.com/DAB-400-Capstone/Final-project/blob/master/Automaxx.ipynb" TargetMode="Externa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hyperlink" Target="https://github.com/DAB-400-Capstone/Final-project/blob/master/Code_with_test_size%3D0.25.ipynb" TargetMode="External"/><Relationship Id="rId5" Type="http://schemas.openxmlformats.org/officeDocument/2006/relationships/hyperlink" Target="https://github.com/DAB-400-Capstone/Final-project/blob/master/Project%20.ipynb" TargetMode="External"/><Relationship Id="rId4" Type="http://schemas.openxmlformats.org/officeDocument/2006/relationships/hyperlink" Target="https://github.com/DAB-400-Capstone/Final-project/blob/master/Data%20Exploration.ipynb"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5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hyperlink" Target="https://www.statista.com/statistics/431937/retail-sales-of-used-car-dealers-in-canada/"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hyperlink" Target="https://www.humberviewgroup.com/guide/buying-used-car-vs-new-car/"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12"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11" Type="http://schemas.openxmlformats.org/officeDocument/2006/relationships/image" Target="../media/image24.png"/><Relationship Id="rId5" Type="http://schemas.openxmlformats.org/officeDocument/2006/relationships/image" Target="../media/image1.jpeg"/><Relationship Id="rId10" Type="http://schemas.openxmlformats.org/officeDocument/2006/relationships/image" Target="../media/image23.jpeg"/><Relationship Id="rId4" Type="http://schemas.openxmlformats.org/officeDocument/2006/relationships/notesSlide" Target="../notesSlides/notesSlide1.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3">
            <a:extLst>
              <a:ext uri="{FF2B5EF4-FFF2-40B4-BE49-F238E27FC236}">
                <a16:creationId xmlns:a16="http://schemas.microsoft.com/office/drawing/2014/main" id="{D8172BDC-73D8-4E93-B7EB-91664407EB6D}"/>
              </a:ext>
            </a:extLst>
          </p:cNvPr>
          <p:cNvPicPr>
            <a:picLocks noChangeAspect="1"/>
          </p:cNvPicPr>
          <p:nvPr/>
        </p:nvPicPr>
        <p:blipFill rotWithShape="1">
          <a:blip r:embed="rId4"/>
          <a:srcRect b="15414"/>
          <a:stretch/>
        </p:blipFill>
        <p:spPr>
          <a:xfrm>
            <a:off x="21" y="0"/>
            <a:ext cx="12191979" cy="6857990"/>
          </a:xfrm>
          <a:prstGeom prst="rect">
            <a:avLst/>
          </a:prstGeom>
        </p:spPr>
      </p:pic>
      <p:sp>
        <p:nvSpPr>
          <p:cNvPr id="2" name="Title 1">
            <a:extLst>
              <a:ext uri="{FF2B5EF4-FFF2-40B4-BE49-F238E27FC236}">
                <a16:creationId xmlns:a16="http://schemas.microsoft.com/office/drawing/2014/main" id="{919C430D-861C-4369-9B2C-05CC7E7E7D9E}"/>
              </a:ext>
            </a:extLst>
          </p:cNvPr>
          <p:cNvSpPr>
            <a:spLocks noGrp="1"/>
          </p:cNvSpPr>
          <p:nvPr>
            <p:ph type="ctrTitle"/>
          </p:nvPr>
        </p:nvSpPr>
        <p:spPr>
          <a:xfrm>
            <a:off x="801277" y="310258"/>
            <a:ext cx="9455085" cy="3281354"/>
          </a:xfrm>
        </p:spPr>
        <p:txBody>
          <a:bodyPr>
            <a:normAutofit/>
          </a:bodyPr>
          <a:lstStyle/>
          <a:p>
            <a:r>
              <a:rPr lang="en-IN" sz="5400" dirty="0">
                <a:solidFill>
                  <a:srgbClr val="92D050"/>
                </a:solidFill>
              </a:rPr>
              <a:t>DAB 402 CAPSTONE PROJECT</a:t>
            </a:r>
            <a:br>
              <a:rPr lang="en-IN" sz="5400" dirty="0">
                <a:solidFill>
                  <a:srgbClr val="92D050"/>
                </a:solidFill>
              </a:rPr>
            </a:br>
            <a:r>
              <a:rPr lang="en-IN" sz="5400" dirty="0">
                <a:solidFill>
                  <a:srgbClr val="92D050"/>
                </a:solidFill>
              </a:rPr>
              <a:t>Group 7</a:t>
            </a:r>
          </a:p>
        </p:txBody>
      </p:sp>
      <p:sp>
        <p:nvSpPr>
          <p:cNvPr id="3" name="Subtitle 2">
            <a:extLst>
              <a:ext uri="{FF2B5EF4-FFF2-40B4-BE49-F238E27FC236}">
                <a16:creationId xmlns:a16="http://schemas.microsoft.com/office/drawing/2014/main" id="{A8CB02D3-461F-4972-9627-6360C06329B5}"/>
              </a:ext>
            </a:extLst>
          </p:cNvPr>
          <p:cNvSpPr>
            <a:spLocks noGrp="1"/>
          </p:cNvSpPr>
          <p:nvPr>
            <p:ph type="subTitle" idx="1"/>
          </p:nvPr>
        </p:nvSpPr>
        <p:spPr>
          <a:xfrm>
            <a:off x="7447175" y="4421172"/>
            <a:ext cx="4477732" cy="1970200"/>
          </a:xfrm>
        </p:spPr>
        <p:txBody>
          <a:bodyPr>
            <a:normAutofit fontScale="77500" lnSpcReduction="20000"/>
          </a:bodyPr>
          <a:lstStyle/>
          <a:p>
            <a:pPr>
              <a:spcAft>
                <a:spcPts val="600"/>
              </a:spcAft>
            </a:pPr>
            <a:endParaRPr lang="en-IN" b="1" dirty="0">
              <a:solidFill>
                <a:schemeClr val="tx1"/>
              </a:solidFill>
              <a:highlight>
                <a:srgbClr val="FFFF00"/>
              </a:highlight>
            </a:endParaRPr>
          </a:p>
          <a:p>
            <a:pPr>
              <a:spcAft>
                <a:spcPts val="600"/>
              </a:spcAft>
            </a:pPr>
            <a:r>
              <a:rPr lang="en-IN" i="1" u="sng" dirty="0">
                <a:solidFill>
                  <a:schemeClr val="tx1"/>
                </a:solidFill>
              </a:rPr>
              <a:t>Group members</a:t>
            </a:r>
          </a:p>
          <a:p>
            <a:pPr>
              <a:spcAft>
                <a:spcPts val="600"/>
              </a:spcAft>
            </a:pPr>
            <a:r>
              <a:rPr lang="en-IN" i="1" dirty="0">
                <a:solidFill>
                  <a:schemeClr val="tx1"/>
                </a:solidFill>
              </a:rPr>
              <a:t>Abdul </a:t>
            </a:r>
            <a:r>
              <a:rPr lang="en-IN" i="1" dirty="0" err="1">
                <a:solidFill>
                  <a:schemeClr val="tx1"/>
                </a:solidFill>
              </a:rPr>
              <a:t>hannan</a:t>
            </a:r>
            <a:endParaRPr lang="en-IN" i="1" dirty="0">
              <a:solidFill>
                <a:schemeClr val="tx1"/>
              </a:solidFill>
            </a:endParaRPr>
          </a:p>
          <a:p>
            <a:pPr>
              <a:spcAft>
                <a:spcPts val="600"/>
              </a:spcAft>
            </a:pPr>
            <a:r>
              <a:rPr lang="en-IN" i="1" dirty="0">
                <a:solidFill>
                  <a:schemeClr val="tx1"/>
                </a:solidFill>
              </a:rPr>
              <a:t>Amith John </a:t>
            </a:r>
            <a:r>
              <a:rPr lang="en-IN" i="1" dirty="0" err="1">
                <a:solidFill>
                  <a:schemeClr val="tx1"/>
                </a:solidFill>
              </a:rPr>
              <a:t>Varkey</a:t>
            </a:r>
            <a:endParaRPr lang="en-IN" i="1" dirty="0">
              <a:solidFill>
                <a:schemeClr val="tx1"/>
              </a:solidFill>
            </a:endParaRPr>
          </a:p>
          <a:p>
            <a:pPr>
              <a:spcAft>
                <a:spcPts val="600"/>
              </a:spcAft>
            </a:pPr>
            <a:r>
              <a:rPr lang="en-IN" i="1" dirty="0">
                <a:solidFill>
                  <a:schemeClr val="tx1"/>
                </a:solidFill>
              </a:rPr>
              <a:t>Delta Joseph</a:t>
            </a:r>
          </a:p>
          <a:p>
            <a:pPr>
              <a:spcAft>
                <a:spcPts val="600"/>
              </a:spcAft>
            </a:pPr>
            <a:endParaRPr lang="en-IN" dirty="0">
              <a:solidFill>
                <a:schemeClr val="tx1"/>
              </a:solidFill>
            </a:endParaRPr>
          </a:p>
          <a:p>
            <a:pPr>
              <a:spcAft>
                <a:spcPts val="600"/>
              </a:spcAft>
            </a:pPr>
            <a:endParaRPr lang="en-IN" dirty="0">
              <a:solidFill>
                <a:schemeClr val="tx1"/>
              </a:solidFill>
            </a:endParaRPr>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C3260E2-537E-4DE0-9576-D317DA2BD179}"/>
                  </a:ext>
                </a:extLst>
              </p14:cNvPr>
              <p14:cNvContentPartPr/>
              <p14:nvPr/>
            </p14:nvContentPartPr>
            <p14:xfrm>
              <a:off x="10705320" y="5855040"/>
              <a:ext cx="360" cy="360"/>
            </p14:xfrm>
          </p:contentPart>
        </mc:Choice>
        <mc:Fallback xmlns="">
          <p:pic>
            <p:nvPicPr>
              <p:cNvPr id="8" name="Ink 7">
                <a:extLst>
                  <a:ext uri="{FF2B5EF4-FFF2-40B4-BE49-F238E27FC236}">
                    <a16:creationId xmlns:a16="http://schemas.microsoft.com/office/drawing/2014/main" id="{AC3260E2-537E-4DE0-9576-D317DA2BD179}"/>
                  </a:ext>
                </a:extLst>
              </p:cNvPr>
              <p:cNvPicPr/>
              <p:nvPr/>
            </p:nvPicPr>
            <p:blipFill>
              <a:blip r:embed="rId6"/>
              <a:stretch>
                <a:fillRect/>
              </a:stretch>
            </p:blipFill>
            <p:spPr>
              <a:xfrm>
                <a:off x="10689480" y="57916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33F2829-4208-431F-ACB5-0CC3ED2F4DFB}"/>
                  </a:ext>
                </a:extLst>
              </p14:cNvPr>
              <p14:cNvContentPartPr/>
              <p14:nvPr/>
            </p14:nvContentPartPr>
            <p14:xfrm>
              <a:off x="11121480" y="6067440"/>
              <a:ext cx="360" cy="360"/>
            </p14:xfrm>
          </p:contentPart>
        </mc:Choice>
        <mc:Fallback xmlns="">
          <p:pic>
            <p:nvPicPr>
              <p:cNvPr id="9" name="Ink 8">
                <a:extLst>
                  <a:ext uri="{FF2B5EF4-FFF2-40B4-BE49-F238E27FC236}">
                    <a16:creationId xmlns:a16="http://schemas.microsoft.com/office/drawing/2014/main" id="{E33F2829-4208-431F-ACB5-0CC3ED2F4DFB}"/>
                  </a:ext>
                </a:extLst>
              </p:cNvPr>
              <p:cNvPicPr/>
              <p:nvPr/>
            </p:nvPicPr>
            <p:blipFill>
              <a:blip r:embed="rId6"/>
              <a:stretch>
                <a:fillRect/>
              </a:stretch>
            </p:blipFill>
            <p:spPr>
              <a:xfrm>
                <a:off x="11105640" y="6004080"/>
                <a:ext cx="31680" cy="127080"/>
              </a:xfrm>
              <a:prstGeom prst="rect">
                <a:avLst/>
              </a:prstGeom>
            </p:spPr>
          </p:pic>
        </mc:Fallback>
      </mc:AlternateContent>
      <p:pic>
        <p:nvPicPr>
          <p:cNvPr id="13" name="Audio 12">
            <a:hlinkClick r:id="" action="ppaction://media"/>
            <a:extLst>
              <a:ext uri="{FF2B5EF4-FFF2-40B4-BE49-F238E27FC236}">
                <a16:creationId xmlns:a16="http://schemas.microsoft.com/office/drawing/2014/main" id="{DA3E106B-CA20-4A6E-99EA-2AAE2662A8C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70655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436"/>
    </mc:Choice>
    <mc:Fallback xmlns="">
      <p:transition spd="slow" advTm="13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32296-E727-4E77-B7BE-4E6E1E96CA7E}"/>
              </a:ext>
            </a:extLst>
          </p:cNvPr>
          <p:cNvSpPr>
            <a:spLocks noGrp="1"/>
          </p:cNvSpPr>
          <p:nvPr>
            <p:ph type="title"/>
          </p:nvPr>
        </p:nvSpPr>
        <p:spPr/>
        <p:txBody>
          <a:bodyPr/>
          <a:lstStyle/>
          <a:p>
            <a:r>
              <a:rPr lang="en-IN" b="1" u="sng" dirty="0"/>
              <a:t>About the dataset</a:t>
            </a:r>
          </a:p>
        </p:txBody>
      </p:sp>
      <p:pic>
        <p:nvPicPr>
          <p:cNvPr id="4" name="Content Placeholder 3">
            <a:extLst>
              <a:ext uri="{FF2B5EF4-FFF2-40B4-BE49-F238E27FC236}">
                <a16:creationId xmlns:a16="http://schemas.microsoft.com/office/drawing/2014/main" id="{1C433A0B-B78B-460E-B9EC-C5CC53641507}"/>
              </a:ext>
            </a:extLst>
          </p:cNvPr>
          <p:cNvPicPr>
            <a:picLocks noGrp="1" noChangeAspect="1"/>
          </p:cNvPicPr>
          <p:nvPr>
            <p:ph idx="1"/>
          </p:nvPr>
        </p:nvPicPr>
        <p:blipFill>
          <a:blip r:embed="rId4"/>
          <a:stretch>
            <a:fillRect/>
          </a:stretch>
        </p:blipFill>
        <p:spPr>
          <a:xfrm>
            <a:off x="1609725" y="4347819"/>
            <a:ext cx="3581400" cy="962025"/>
          </a:xfrm>
          <a:prstGeom prst="rect">
            <a:avLst/>
          </a:prstGeom>
        </p:spPr>
      </p:pic>
      <p:sp>
        <p:nvSpPr>
          <p:cNvPr id="5" name="TextBox 4">
            <a:extLst>
              <a:ext uri="{FF2B5EF4-FFF2-40B4-BE49-F238E27FC236}">
                <a16:creationId xmlns:a16="http://schemas.microsoft.com/office/drawing/2014/main" id="{72F5C607-E511-496B-8347-027A194B5ACC}"/>
              </a:ext>
            </a:extLst>
          </p:cNvPr>
          <p:cNvSpPr txBox="1"/>
          <p:nvPr/>
        </p:nvSpPr>
        <p:spPr>
          <a:xfrm>
            <a:off x="1162050" y="1819275"/>
            <a:ext cx="9715500" cy="2215991"/>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We got a real time data from one of the leading pre- owned car dealers in Windsor, that is            “AUTOMAXX “.</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This data consist of 200 rows and 10 columns which included make, model, year of manufacture, odometer range, VIN ( vehicle identification number) and all.</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Since it only had 200 rows of data  which is not at all a good number to do model building so we planned to move with other dataset to do model building.</a:t>
            </a:r>
          </a:p>
          <a:p>
            <a:pPr marL="285750" indent="-285750">
              <a:buFont typeface="Arial" panose="020B0604020202020204" pitchFamily="34" charset="0"/>
              <a:buChar char="•"/>
            </a:pPr>
            <a:endParaRPr lang="en-IN" dirty="0"/>
          </a:p>
        </p:txBody>
      </p:sp>
      <p:sp>
        <p:nvSpPr>
          <p:cNvPr id="8" name="TextBox 7">
            <a:extLst>
              <a:ext uri="{FF2B5EF4-FFF2-40B4-BE49-F238E27FC236}">
                <a16:creationId xmlns:a16="http://schemas.microsoft.com/office/drawing/2014/main" id="{261A6ECD-A7B7-4EB9-878D-8D19AD278B60}"/>
              </a:ext>
            </a:extLst>
          </p:cNvPr>
          <p:cNvSpPr txBox="1"/>
          <p:nvPr/>
        </p:nvSpPr>
        <p:spPr>
          <a:xfrm>
            <a:off x="1429305" y="6001305"/>
            <a:ext cx="9695895" cy="369332"/>
          </a:xfrm>
          <a:prstGeom prst="rect">
            <a:avLst/>
          </a:prstGeom>
          <a:noFill/>
        </p:spPr>
        <p:txBody>
          <a:bodyPr wrap="square" rtlCol="0">
            <a:spAutoFit/>
          </a:bodyPr>
          <a:lstStyle/>
          <a:p>
            <a:r>
              <a:rPr lang="en-IN" dirty="0"/>
              <a:t>Source: </a:t>
            </a:r>
            <a:r>
              <a:rPr lang="en-IN" sz="1400" dirty="0">
                <a:hlinkClick r:id="rId5"/>
              </a:rPr>
              <a:t>https://www.automaxxwindsor.com/?utm_source=Google&amp;utm_medium=GMB&amp;utm_campaign=GMB</a:t>
            </a:r>
            <a:endParaRPr lang="en-IN" dirty="0"/>
          </a:p>
        </p:txBody>
      </p:sp>
      <p:pic>
        <p:nvPicPr>
          <p:cNvPr id="11" name="Audio 10">
            <a:hlinkClick r:id="" action="ppaction://media"/>
            <a:extLst>
              <a:ext uri="{FF2B5EF4-FFF2-40B4-BE49-F238E27FC236}">
                <a16:creationId xmlns:a16="http://schemas.microsoft.com/office/drawing/2014/main" id="{323E2FC1-0212-4799-A2FC-8A5E568EC0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4031043"/>
      </p:ext>
    </p:extLst>
  </p:cSld>
  <p:clrMapOvr>
    <a:masterClrMapping/>
  </p:clrMapOvr>
  <mc:AlternateContent xmlns:mc="http://schemas.openxmlformats.org/markup-compatibility/2006" xmlns:p14="http://schemas.microsoft.com/office/powerpoint/2010/main">
    <mc:Choice Requires="p14">
      <p:transition spd="slow" p14:dur="2000" advTm="16506"/>
    </mc:Choice>
    <mc:Fallback xmlns="">
      <p:transition spd="slow" advTm="16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3566-D320-4F78-9840-11FB11482788}"/>
              </a:ext>
            </a:extLst>
          </p:cNvPr>
          <p:cNvSpPr>
            <a:spLocks noGrp="1"/>
          </p:cNvSpPr>
          <p:nvPr>
            <p:ph type="title"/>
          </p:nvPr>
        </p:nvSpPr>
        <p:spPr>
          <a:xfrm>
            <a:off x="376292" y="5145347"/>
            <a:ext cx="11439414" cy="897439"/>
          </a:xfrm>
        </p:spPr>
        <p:txBody>
          <a:bodyPr vert="horz" lIns="91440" tIns="45720" rIns="91440" bIns="45720" rtlCol="0" anchor="ctr">
            <a:normAutofit fontScale="90000"/>
          </a:bodyPr>
          <a:lstStyle/>
          <a:p>
            <a:pPr algn="ctr">
              <a:lnSpc>
                <a:spcPct val="83000"/>
              </a:lnSpc>
            </a:pPr>
            <a:r>
              <a:rPr lang="en-US" sz="4100" cap="all" spc="-100" dirty="0">
                <a:solidFill>
                  <a:schemeClr val="tx1"/>
                </a:solidFill>
              </a:rPr>
              <a:t>Problem faced while collecting data.!</a:t>
            </a:r>
            <a:br>
              <a:rPr lang="en-US" sz="4100" cap="all" spc="-100" dirty="0">
                <a:solidFill>
                  <a:schemeClr val="tx1"/>
                </a:solidFill>
              </a:rPr>
            </a:br>
            <a:r>
              <a:rPr lang="en-US" sz="4100" cap="all" spc="-100" dirty="0">
                <a:solidFill>
                  <a:schemeClr val="tx1"/>
                </a:solidFill>
              </a:rPr>
              <a:t>And </a:t>
            </a:r>
            <a:br>
              <a:rPr lang="en-US" sz="4100" cap="all" spc="-100" dirty="0">
                <a:solidFill>
                  <a:schemeClr val="tx1"/>
                </a:solidFill>
              </a:rPr>
            </a:br>
            <a:r>
              <a:rPr lang="en-US" sz="4100" cap="all" spc="-100" dirty="0">
                <a:solidFill>
                  <a:schemeClr val="tx1"/>
                </a:solidFill>
              </a:rPr>
              <a:t>also the five C’s</a:t>
            </a:r>
          </a:p>
        </p:txBody>
      </p:sp>
      <p:pic>
        <p:nvPicPr>
          <p:cNvPr id="4" name="Picture 2">
            <a:extLst>
              <a:ext uri="{FF2B5EF4-FFF2-40B4-BE49-F238E27FC236}">
                <a16:creationId xmlns:a16="http://schemas.microsoft.com/office/drawing/2014/main" id="{96A64350-AC12-4065-A8B0-932372EDDED2}"/>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t="21995" b="22083"/>
          <a:stretch/>
        </p:blipFill>
        <p:spPr bwMode="auto">
          <a:xfrm>
            <a:off x="-1" y="10"/>
            <a:ext cx="12192000" cy="4551026"/>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F04E55AF-506D-40AB-B095-BE434DFEDA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2787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2313"/>
    </mc:Choice>
    <mc:Fallback xmlns="">
      <p:transition spd="slow" advTm="22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0527A7-0648-468B-9569-003DCF247A16}"/>
              </a:ext>
            </a:extLst>
          </p:cNvPr>
          <p:cNvSpPr>
            <a:spLocks noGrp="1"/>
          </p:cNvSpPr>
          <p:nvPr>
            <p:ph idx="1"/>
          </p:nvPr>
        </p:nvSpPr>
        <p:spPr>
          <a:xfrm>
            <a:off x="766519" y="1532589"/>
            <a:ext cx="10058400" cy="3658536"/>
          </a:xfrm>
        </p:spPr>
        <p:txBody>
          <a:bodyPr>
            <a:normAutofit lnSpcReduction="10000"/>
          </a:bodyPr>
          <a:lstStyle/>
          <a:p>
            <a:r>
              <a:rPr lang="en-IN" sz="2400" dirty="0"/>
              <a:t>Our main dataset will be from the Kaggle website.</a:t>
            </a:r>
          </a:p>
          <a:p>
            <a:r>
              <a:rPr lang="en-IN" sz="2400" dirty="0"/>
              <a:t>It consist of 2 dataset one for test and one for train. But in the test dataset, the price column ( that is our target column ) is having almost null values .</a:t>
            </a:r>
          </a:p>
          <a:p>
            <a:r>
              <a:rPr lang="en-IN" sz="2400" dirty="0"/>
              <a:t>So we decided to work on only train data which consist of almost 6019 rows and 14 columns.</a:t>
            </a:r>
          </a:p>
          <a:p>
            <a:r>
              <a:rPr lang="en-IN" sz="2400" dirty="0"/>
              <a:t>So after doing all the exploratory data analysis we will be splitting  this dataset into test and train with  </a:t>
            </a:r>
            <a:r>
              <a:rPr lang="en-IN" sz="2400" dirty="0" err="1"/>
              <a:t>test_size</a:t>
            </a:r>
            <a:r>
              <a:rPr lang="en-IN" sz="2400" dirty="0"/>
              <a:t> ratio(0.2&amp;0.25).</a:t>
            </a:r>
          </a:p>
        </p:txBody>
      </p:sp>
      <p:pic>
        <p:nvPicPr>
          <p:cNvPr id="14" name="Audio 13">
            <a:hlinkClick r:id="" action="ppaction://media"/>
            <a:extLst>
              <a:ext uri="{FF2B5EF4-FFF2-40B4-BE49-F238E27FC236}">
                <a16:creationId xmlns:a16="http://schemas.microsoft.com/office/drawing/2014/main" id="{3AA816A2-A58B-43F1-9A45-66BBBF8248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07565394"/>
      </p:ext>
    </p:extLst>
  </p:cSld>
  <p:clrMapOvr>
    <a:masterClrMapping/>
  </p:clrMapOvr>
  <mc:AlternateContent xmlns:mc="http://schemas.openxmlformats.org/markup-compatibility/2006" xmlns:p14="http://schemas.microsoft.com/office/powerpoint/2010/main">
    <mc:Choice Requires="p14">
      <p:transition spd="slow" p14:dur="2000" advTm="33755"/>
    </mc:Choice>
    <mc:Fallback xmlns="">
      <p:transition spd="slow" advTm="33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7B35D-0555-4BFF-AF06-0394BC1763BC}"/>
              </a:ext>
            </a:extLst>
          </p:cNvPr>
          <p:cNvSpPr>
            <a:spLocks noGrp="1"/>
          </p:cNvSpPr>
          <p:nvPr>
            <p:ph type="title"/>
          </p:nvPr>
        </p:nvSpPr>
        <p:spPr/>
        <p:txBody>
          <a:bodyPr/>
          <a:lstStyle/>
          <a:p>
            <a:r>
              <a:rPr lang="en-IN" b="1" u="sng" dirty="0"/>
              <a:t>Main dataset </a:t>
            </a:r>
          </a:p>
        </p:txBody>
      </p:sp>
      <p:pic>
        <p:nvPicPr>
          <p:cNvPr id="4" name="Content Placeholder 3">
            <a:extLst>
              <a:ext uri="{FF2B5EF4-FFF2-40B4-BE49-F238E27FC236}">
                <a16:creationId xmlns:a16="http://schemas.microsoft.com/office/drawing/2014/main" id="{00D89D5A-CA10-41A9-BA4A-6DC4570B75C6}"/>
              </a:ext>
            </a:extLst>
          </p:cNvPr>
          <p:cNvPicPr>
            <a:picLocks noGrp="1" noChangeAspect="1"/>
          </p:cNvPicPr>
          <p:nvPr>
            <p:ph idx="1"/>
          </p:nvPr>
        </p:nvPicPr>
        <p:blipFill>
          <a:blip r:embed="rId4"/>
          <a:stretch>
            <a:fillRect/>
          </a:stretch>
        </p:blipFill>
        <p:spPr>
          <a:xfrm>
            <a:off x="1103313" y="2387979"/>
            <a:ext cx="8947150" cy="3525079"/>
          </a:xfrm>
          <a:prstGeom prst="rect">
            <a:avLst/>
          </a:prstGeom>
        </p:spPr>
      </p:pic>
      <p:pic>
        <p:nvPicPr>
          <p:cNvPr id="7" name="Audio 6">
            <a:hlinkClick r:id="" action="ppaction://media"/>
            <a:extLst>
              <a:ext uri="{FF2B5EF4-FFF2-40B4-BE49-F238E27FC236}">
                <a16:creationId xmlns:a16="http://schemas.microsoft.com/office/drawing/2014/main" id="{54DE5FDA-F37C-4DFC-A698-72EF23D971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42914935"/>
      </p:ext>
    </p:extLst>
  </p:cSld>
  <p:clrMapOvr>
    <a:masterClrMapping/>
  </p:clrMapOvr>
  <mc:AlternateContent xmlns:mc="http://schemas.openxmlformats.org/markup-compatibility/2006" xmlns:p14="http://schemas.microsoft.com/office/powerpoint/2010/main">
    <mc:Choice Requires="p14">
      <p:transition spd="slow" p14:dur="2000" advTm="3360"/>
    </mc:Choice>
    <mc:Fallback xmlns="">
      <p:transition spd="slow" advTm="3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6185-206F-43BB-8AD6-2DF2D966F4D5}"/>
              </a:ext>
            </a:extLst>
          </p:cNvPr>
          <p:cNvSpPr>
            <a:spLocks noGrp="1"/>
          </p:cNvSpPr>
          <p:nvPr>
            <p:ph type="title"/>
          </p:nvPr>
        </p:nvSpPr>
        <p:spPr>
          <a:xfrm>
            <a:off x="1066800" y="642594"/>
            <a:ext cx="10058400" cy="903402"/>
          </a:xfrm>
        </p:spPr>
        <p:txBody>
          <a:bodyPr/>
          <a:lstStyle/>
          <a:p>
            <a:r>
              <a:rPr lang="en-IN" b="1" u="sng" dirty="0"/>
              <a:t>Data Overview </a:t>
            </a:r>
          </a:p>
        </p:txBody>
      </p:sp>
      <p:sp>
        <p:nvSpPr>
          <p:cNvPr id="3" name="Content Placeholder 2">
            <a:extLst>
              <a:ext uri="{FF2B5EF4-FFF2-40B4-BE49-F238E27FC236}">
                <a16:creationId xmlns:a16="http://schemas.microsoft.com/office/drawing/2014/main" id="{DAF8A69F-02C3-4942-8C78-105613F9E258}"/>
              </a:ext>
            </a:extLst>
          </p:cNvPr>
          <p:cNvSpPr>
            <a:spLocks noGrp="1"/>
          </p:cNvSpPr>
          <p:nvPr>
            <p:ph idx="1"/>
          </p:nvPr>
        </p:nvSpPr>
        <p:spPr>
          <a:xfrm>
            <a:off x="1066800" y="1442301"/>
            <a:ext cx="10058400" cy="4773105"/>
          </a:xfrm>
        </p:spPr>
        <p:txBody>
          <a:bodyPr>
            <a:normAutofit fontScale="85000" lnSpcReduction="20000"/>
          </a:bodyPr>
          <a:lstStyle/>
          <a:p>
            <a:r>
              <a:rPr lang="en-IN" dirty="0"/>
              <a:t>The following are the attributes: </a:t>
            </a:r>
          </a:p>
          <a:p>
            <a:pPr marL="342900" indent="-342900">
              <a:buFont typeface="+mj-lt"/>
              <a:buAutoNum type="arabicPeriod"/>
            </a:pPr>
            <a:r>
              <a:rPr lang="en-IN" dirty="0"/>
              <a:t>Name : The brand and model of the car.</a:t>
            </a:r>
          </a:p>
          <a:p>
            <a:pPr marL="342900" indent="-342900">
              <a:buFont typeface="+mj-lt"/>
              <a:buAutoNum type="arabicPeriod"/>
            </a:pPr>
            <a:r>
              <a:rPr lang="en-IN" dirty="0"/>
              <a:t>Location : The location where the car is being sold.</a:t>
            </a:r>
          </a:p>
          <a:p>
            <a:pPr marL="342900" indent="-342900">
              <a:buFont typeface="+mj-lt"/>
              <a:buAutoNum type="arabicPeriod"/>
            </a:pPr>
            <a:r>
              <a:rPr lang="en-IN" dirty="0"/>
              <a:t>Year : The year of the model.</a:t>
            </a:r>
          </a:p>
          <a:p>
            <a:pPr marL="342900" indent="-342900">
              <a:buFont typeface="+mj-lt"/>
              <a:buAutoNum type="arabicPeriod"/>
            </a:pPr>
            <a:r>
              <a:rPr lang="en-IN" dirty="0" err="1"/>
              <a:t>Kilometers_Driven</a:t>
            </a:r>
            <a:r>
              <a:rPr lang="en-IN" dirty="0"/>
              <a:t> : The total kilometres driven in the car by the previous owner.</a:t>
            </a:r>
          </a:p>
          <a:p>
            <a:pPr marL="342900" indent="-342900">
              <a:buFont typeface="+mj-lt"/>
              <a:buAutoNum type="arabicPeriod"/>
            </a:pPr>
            <a:r>
              <a:rPr lang="en-IN" dirty="0" err="1"/>
              <a:t>Fuel_Type</a:t>
            </a:r>
            <a:r>
              <a:rPr lang="en-IN" dirty="0"/>
              <a:t> : The type of fuel used by the car.</a:t>
            </a:r>
          </a:p>
          <a:p>
            <a:pPr marL="342900" indent="-342900">
              <a:buFont typeface="+mj-lt"/>
              <a:buAutoNum type="arabicPeriod"/>
            </a:pPr>
            <a:r>
              <a:rPr lang="en-IN" dirty="0"/>
              <a:t>Transmission : The type of transmission used in the car.</a:t>
            </a:r>
          </a:p>
          <a:p>
            <a:pPr marL="342900" indent="-342900">
              <a:buFont typeface="+mj-lt"/>
              <a:buAutoNum type="arabicPeriod"/>
            </a:pPr>
            <a:r>
              <a:rPr lang="en-IN" dirty="0" err="1"/>
              <a:t>Owner_Type</a:t>
            </a:r>
            <a:r>
              <a:rPr lang="en-IN" dirty="0"/>
              <a:t> : Whether the ownership is first hand or second hand.</a:t>
            </a:r>
          </a:p>
          <a:p>
            <a:pPr marL="342900" indent="-342900">
              <a:buFont typeface="+mj-lt"/>
              <a:buAutoNum type="arabicPeriod"/>
            </a:pPr>
            <a:r>
              <a:rPr lang="en-IN" dirty="0"/>
              <a:t>Mileage : The standard mileage offered by the car.</a:t>
            </a:r>
          </a:p>
          <a:p>
            <a:pPr marL="342900" indent="-342900">
              <a:buFont typeface="+mj-lt"/>
              <a:buAutoNum type="arabicPeriod"/>
            </a:pPr>
            <a:r>
              <a:rPr lang="en-IN" dirty="0"/>
              <a:t>Engine : The displacement volume of the engine . </a:t>
            </a:r>
          </a:p>
          <a:p>
            <a:pPr marL="342900" indent="-342900">
              <a:buFont typeface="+mj-lt"/>
              <a:buAutoNum type="arabicPeriod"/>
            </a:pPr>
            <a:r>
              <a:rPr lang="en-IN" dirty="0"/>
              <a:t>Power : The maximum power of the engine. </a:t>
            </a:r>
          </a:p>
          <a:p>
            <a:pPr marL="342900" indent="-342900">
              <a:buFont typeface="+mj-lt"/>
              <a:buAutoNum type="arabicPeriod"/>
            </a:pPr>
            <a:r>
              <a:rPr lang="en-IN" dirty="0"/>
              <a:t>Seats : The number of seats in the car.</a:t>
            </a:r>
          </a:p>
          <a:p>
            <a:pPr marL="342900" indent="-342900">
              <a:buFont typeface="+mj-lt"/>
              <a:buAutoNum type="arabicPeriod"/>
            </a:pPr>
            <a:r>
              <a:rPr lang="en-IN" dirty="0" err="1"/>
              <a:t>New_Price</a:t>
            </a:r>
            <a:r>
              <a:rPr lang="en-IN" dirty="0"/>
              <a:t> : The price of a brand new one of the same model </a:t>
            </a:r>
          </a:p>
          <a:p>
            <a:pPr marL="342900" indent="-342900">
              <a:buFont typeface="+mj-lt"/>
              <a:buAutoNum type="arabicPeriod"/>
            </a:pPr>
            <a:r>
              <a:rPr lang="en-IN" dirty="0"/>
              <a:t>Price: The price of the used car. </a:t>
            </a:r>
          </a:p>
          <a:p>
            <a:pPr marL="342900" indent="-342900">
              <a:buFont typeface="+mj-lt"/>
              <a:buAutoNum type="arabicPeriod"/>
            </a:pPr>
            <a:endParaRPr lang="en-IN" dirty="0"/>
          </a:p>
        </p:txBody>
      </p:sp>
      <p:pic>
        <p:nvPicPr>
          <p:cNvPr id="9" name="Audio 8">
            <a:hlinkClick r:id="" action="ppaction://media"/>
            <a:extLst>
              <a:ext uri="{FF2B5EF4-FFF2-40B4-BE49-F238E27FC236}">
                <a16:creationId xmlns:a16="http://schemas.microsoft.com/office/drawing/2014/main" id="{22E1B1D4-5105-4839-BFBE-A196AC54ED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47200712"/>
      </p:ext>
    </p:extLst>
  </p:cSld>
  <p:clrMapOvr>
    <a:masterClrMapping/>
  </p:clrMapOvr>
  <mc:AlternateContent xmlns:mc="http://schemas.openxmlformats.org/markup-compatibility/2006" xmlns:p14="http://schemas.microsoft.com/office/powerpoint/2010/main">
    <mc:Choice Requires="p14">
      <p:transition spd="slow" p14:dur="2000" advTm="17691"/>
    </mc:Choice>
    <mc:Fallback xmlns="">
      <p:transition spd="slow" advTm="17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4" name="Freeform: Shape 23">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2BAF89A7-14E7-4981-B6EF-B6F0B4BC2A67}"/>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u="sng" kern="1200" dirty="0">
                <a:solidFill>
                  <a:schemeClr val="tx2"/>
                </a:solidFill>
                <a:latin typeface="+mj-lt"/>
                <a:ea typeface="+mj-ea"/>
                <a:cs typeface="+mj-cs"/>
              </a:rPr>
              <a:t>Data Cleaning</a:t>
            </a:r>
            <a:endParaRPr lang="en-US" sz="7200" b="0" i="0" kern="1200" dirty="0">
              <a:solidFill>
                <a:schemeClr val="tx2"/>
              </a:solidFill>
              <a:latin typeface="+mj-lt"/>
              <a:ea typeface="+mj-ea"/>
              <a:cs typeface="+mj-cs"/>
            </a:endParaRPr>
          </a:p>
        </p:txBody>
      </p:sp>
      <p:sp>
        <p:nvSpPr>
          <p:cNvPr id="26" name="Rectangle 25">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Audio 3">
            <a:hlinkClick r:id="" action="ppaction://media"/>
            <a:extLst>
              <a:ext uri="{FF2B5EF4-FFF2-40B4-BE49-F238E27FC236}">
                <a16:creationId xmlns:a16="http://schemas.microsoft.com/office/drawing/2014/main" id="{914EEA75-7A5E-4CBD-8638-6126FAF7EF3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98677" y="6154738"/>
            <a:ext cx="487362" cy="487362"/>
          </a:xfrm>
          <a:prstGeom prst="rect">
            <a:avLst/>
          </a:prstGeom>
        </p:spPr>
      </p:pic>
    </p:spTree>
    <p:extLst>
      <p:ext uri="{BB962C8B-B14F-4D97-AF65-F5344CB8AC3E}">
        <p14:creationId xmlns:p14="http://schemas.microsoft.com/office/powerpoint/2010/main" val="2882992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837"/>
    </mc:Choice>
    <mc:Fallback xmlns="">
      <p:transition spd="slow" advTm="6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EFA723-3470-41C3-8459-1778C3817931}"/>
              </a:ext>
            </a:extLst>
          </p:cNvPr>
          <p:cNvSpPr>
            <a:spLocks noGrp="1"/>
          </p:cNvSpPr>
          <p:nvPr>
            <p:ph type="title"/>
          </p:nvPr>
        </p:nvSpPr>
        <p:spPr>
          <a:xfrm>
            <a:off x="648930" y="629266"/>
            <a:ext cx="5616217" cy="1622321"/>
          </a:xfrm>
        </p:spPr>
        <p:txBody>
          <a:bodyPr>
            <a:normAutofit/>
          </a:bodyPr>
          <a:lstStyle/>
          <a:p>
            <a:pPr>
              <a:lnSpc>
                <a:spcPct val="90000"/>
              </a:lnSpc>
            </a:pPr>
            <a:br>
              <a:rPr lang="en-IN" sz="3600">
                <a:solidFill>
                  <a:srgbClr val="EBEBEB"/>
                </a:solidFill>
              </a:rPr>
            </a:br>
            <a:br>
              <a:rPr lang="en-IN" sz="3600">
                <a:solidFill>
                  <a:srgbClr val="EBEBEB"/>
                </a:solidFill>
              </a:rPr>
            </a:br>
            <a:endParaRPr lang="en-IN" sz="3600">
              <a:solidFill>
                <a:srgbClr val="EBEBEB"/>
              </a:solidFill>
            </a:endParaRPr>
          </a:p>
        </p:txBody>
      </p:sp>
      <p:sp>
        <p:nvSpPr>
          <p:cNvPr id="30"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32" name="Freeform: Shape 31">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Content Placeholder 3">
            <a:extLst>
              <a:ext uri="{FF2B5EF4-FFF2-40B4-BE49-F238E27FC236}">
                <a16:creationId xmlns:a16="http://schemas.microsoft.com/office/drawing/2014/main" id="{8C6E9D70-3509-4D81-9D3C-54F537E4B655}"/>
              </a:ext>
            </a:extLst>
          </p:cNvPr>
          <p:cNvPicPr>
            <a:picLocks noChangeAspect="1"/>
          </p:cNvPicPr>
          <p:nvPr/>
        </p:nvPicPr>
        <p:blipFill>
          <a:blip r:embed="rId4"/>
          <a:stretch>
            <a:fillRect/>
          </a:stretch>
        </p:blipFill>
        <p:spPr>
          <a:xfrm>
            <a:off x="7563742" y="1192539"/>
            <a:ext cx="3980139" cy="4472918"/>
          </a:xfrm>
          <a:prstGeom prst="rect">
            <a:avLst/>
          </a:prstGeom>
          <a:effectLst/>
        </p:spPr>
      </p:pic>
      <p:sp>
        <p:nvSpPr>
          <p:cNvPr id="34" name="Rectangle 33">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Content Placeholder 7">
            <a:extLst>
              <a:ext uri="{FF2B5EF4-FFF2-40B4-BE49-F238E27FC236}">
                <a16:creationId xmlns:a16="http://schemas.microsoft.com/office/drawing/2014/main" id="{4D736A15-FD0E-4701-A8C9-6FA6D060FA07}"/>
              </a:ext>
            </a:extLst>
          </p:cNvPr>
          <p:cNvSpPr>
            <a:spLocks noGrp="1"/>
          </p:cNvSpPr>
          <p:nvPr>
            <p:ph idx="1"/>
          </p:nvPr>
        </p:nvSpPr>
        <p:spPr>
          <a:xfrm>
            <a:off x="648931" y="2438400"/>
            <a:ext cx="5616216" cy="3785419"/>
          </a:xfrm>
        </p:spPr>
        <p:txBody>
          <a:bodyPr>
            <a:normAutofit/>
          </a:bodyPr>
          <a:lstStyle/>
          <a:p>
            <a:r>
              <a:rPr lang="en-US">
                <a:solidFill>
                  <a:srgbClr val="FFFFFF"/>
                </a:solidFill>
              </a:rPr>
              <a:t>As you can see here, features like Mileage , Engine, Power, Seats and New Price were having null values.</a:t>
            </a:r>
          </a:p>
          <a:p>
            <a:r>
              <a:rPr lang="en-US">
                <a:solidFill>
                  <a:srgbClr val="FFFFFF"/>
                </a:solidFill>
              </a:rPr>
              <a:t>So we imputed these values by taking the mean values for each features respectively and also taking the mode value for the feature Seats.</a:t>
            </a:r>
          </a:p>
          <a:p>
            <a:r>
              <a:rPr lang="en-US">
                <a:solidFill>
                  <a:srgbClr val="FFFFFF"/>
                </a:solidFill>
              </a:rPr>
              <a:t>Here ‘Unnamed: 0’ and ‘New_Price’ features are of least importance so we decided to drop these columns. </a:t>
            </a:r>
          </a:p>
        </p:txBody>
      </p:sp>
      <p:pic>
        <p:nvPicPr>
          <p:cNvPr id="9" name="Audio 8">
            <a:hlinkClick r:id="" action="ppaction://media"/>
            <a:extLst>
              <a:ext uri="{FF2B5EF4-FFF2-40B4-BE49-F238E27FC236}">
                <a16:creationId xmlns:a16="http://schemas.microsoft.com/office/drawing/2014/main" id="{BE911F88-372B-4600-B557-319C791E27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00776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587"/>
    </mc:Choice>
    <mc:Fallback xmlns="">
      <p:transition spd="slow" advTm="26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DB4284-81FA-4752-B231-0FA572A17063}"/>
              </a:ext>
            </a:extLst>
          </p:cNvPr>
          <p:cNvPicPr>
            <a:picLocks noGrp="1" noChangeAspect="1"/>
          </p:cNvPicPr>
          <p:nvPr>
            <p:ph idx="1"/>
          </p:nvPr>
        </p:nvPicPr>
        <p:blipFill>
          <a:blip r:embed="rId4"/>
          <a:stretch>
            <a:fillRect/>
          </a:stretch>
        </p:blipFill>
        <p:spPr>
          <a:xfrm>
            <a:off x="995363" y="4779169"/>
            <a:ext cx="8553450" cy="1733550"/>
          </a:xfrm>
          <a:prstGeom prst="rect">
            <a:avLst/>
          </a:prstGeom>
        </p:spPr>
      </p:pic>
      <p:sp>
        <p:nvSpPr>
          <p:cNvPr id="5" name="TextBox 4">
            <a:extLst>
              <a:ext uri="{FF2B5EF4-FFF2-40B4-BE49-F238E27FC236}">
                <a16:creationId xmlns:a16="http://schemas.microsoft.com/office/drawing/2014/main" id="{54DBF0DF-7349-408A-8185-CBDA238BE732}"/>
              </a:ext>
            </a:extLst>
          </p:cNvPr>
          <p:cNvSpPr txBox="1"/>
          <p:nvPr/>
        </p:nvSpPr>
        <p:spPr>
          <a:xfrm>
            <a:off x="976313" y="1528505"/>
            <a:ext cx="8553450" cy="646331"/>
          </a:xfrm>
          <a:prstGeom prst="rect">
            <a:avLst/>
          </a:prstGeom>
          <a:noFill/>
        </p:spPr>
        <p:txBody>
          <a:bodyPr wrap="square" rtlCol="0">
            <a:spAutoFit/>
          </a:bodyPr>
          <a:lstStyle/>
          <a:p>
            <a:r>
              <a:rPr lang="en-US" dirty="0"/>
              <a:t>We have introduced a new column named 'No of Years' which reflects the difference between the current year and the year it was made.</a:t>
            </a:r>
            <a:endParaRPr lang="en-IN" dirty="0"/>
          </a:p>
        </p:txBody>
      </p:sp>
      <p:pic>
        <p:nvPicPr>
          <p:cNvPr id="6" name="Picture 5">
            <a:extLst>
              <a:ext uri="{FF2B5EF4-FFF2-40B4-BE49-F238E27FC236}">
                <a16:creationId xmlns:a16="http://schemas.microsoft.com/office/drawing/2014/main" id="{6207CFF9-84C3-4DF7-BE4E-16F18E44E02B}"/>
              </a:ext>
            </a:extLst>
          </p:cNvPr>
          <p:cNvPicPr>
            <a:picLocks noChangeAspect="1"/>
          </p:cNvPicPr>
          <p:nvPr/>
        </p:nvPicPr>
        <p:blipFill>
          <a:blip r:embed="rId5"/>
          <a:stretch>
            <a:fillRect/>
          </a:stretch>
        </p:blipFill>
        <p:spPr>
          <a:xfrm>
            <a:off x="1014413" y="3057525"/>
            <a:ext cx="8515350" cy="1447800"/>
          </a:xfrm>
          <a:prstGeom prst="rect">
            <a:avLst/>
          </a:prstGeom>
        </p:spPr>
      </p:pic>
      <p:pic>
        <p:nvPicPr>
          <p:cNvPr id="3" name="Audio 2">
            <a:hlinkClick r:id="" action="ppaction://media"/>
            <a:extLst>
              <a:ext uri="{FF2B5EF4-FFF2-40B4-BE49-F238E27FC236}">
                <a16:creationId xmlns:a16="http://schemas.microsoft.com/office/drawing/2014/main" id="{874AF7E1-0372-4051-824B-D57CCAE009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03448109"/>
      </p:ext>
    </p:extLst>
  </p:cSld>
  <p:clrMapOvr>
    <a:masterClrMapping/>
  </p:clrMapOvr>
  <mc:AlternateContent xmlns:mc="http://schemas.openxmlformats.org/markup-compatibility/2006" xmlns:p14="http://schemas.microsoft.com/office/powerpoint/2010/main">
    <mc:Choice Requires="p14">
      <p:transition spd="slow" p14:dur="2000" advTm="10278"/>
    </mc:Choice>
    <mc:Fallback xmlns="">
      <p:transition spd="slow" advTm="1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77D75E-3BAE-496D-9F3A-D285341D33BD}"/>
              </a:ext>
            </a:extLst>
          </p:cNvPr>
          <p:cNvSpPr>
            <a:spLocks noGrp="1"/>
          </p:cNvSpPr>
          <p:nvPr>
            <p:ph idx="1"/>
          </p:nvPr>
        </p:nvSpPr>
        <p:spPr>
          <a:xfrm>
            <a:off x="925816" y="1471893"/>
            <a:ext cx="8946541" cy="4195481"/>
          </a:xfrm>
        </p:spPr>
        <p:txBody>
          <a:bodyPr/>
          <a:lstStyle/>
          <a:p>
            <a:r>
              <a:rPr lang="en-US" dirty="0"/>
              <a:t>We also translated the lakhs (Indian currency) price column into CAD (Canadian dollar) by multiplying it with the current exchange rate.</a:t>
            </a:r>
            <a:endParaRPr lang="en-IN" dirty="0"/>
          </a:p>
        </p:txBody>
      </p:sp>
      <p:pic>
        <p:nvPicPr>
          <p:cNvPr id="4" name="Picture 3">
            <a:extLst>
              <a:ext uri="{FF2B5EF4-FFF2-40B4-BE49-F238E27FC236}">
                <a16:creationId xmlns:a16="http://schemas.microsoft.com/office/drawing/2014/main" id="{46773057-7E0D-4987-8A81-BFC38DEF3800}"/>
              </a:ext>
            </a:extLst>
          </p:cNvPr>
          <p:cNvPicPr>
            <a:picLocks noChangeAspect="1"/>
          </p:cNvPicPr>
          <p:nvPr/>
        </p:nvPicPr>
        <p:blipFill>
          <a:blip r:embed="rId4"/>
          <a:stretch>
            <a:fillRect/>
          </a:stretch>
        </p:blipFill>
        <p:spPr>
          <a:xfrm>
            <a:off x="1103312" y="3215397"/>
            <a:ext cx="8591550" cy="1628775"/>
          </a:xfrm>
          <a:prstGeom prst="rect">
            <a:avLst/>
          </a:prstGeom>
        </p:spPr>
      </p:pic>
      <p:pic>
        <p:nvPicPr>
          <p:cNvPr id="5" name="Picture 4">
            <a:extLst>
              <a:ext uri="{FF2B5EF4-FFF2-40B4-BE49-F238E27FC236}">
                <a16:creationId xmlns:a16="http://schemas.microsoft.com/office/drawing/2014/main" id="{1129C93D-A6C4-4657-B4A0-9884ECD9B8CC}"/>
              </a:ext>
            </a:extLst>
          </p:cNvPr>
          <p:cNvPicPr>
            <a:picLocks noChangeAspect="1"/>
          </p:cNvPicPr>
          <p:nvPr/>
        </p:nvPicPr>
        <p:blipFill>
          <a:blip r:embed="rId5"/>
          <a:stretch>
            <a:fillRect/>
          </a:stretch>
        </p:blipFill>
        <p:spPr>
          <a:xfrm>
            <a:off x="1103312" y="5043842"/>
            <a:ext cx="8591550" cy="161925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9" name="Ink 18">
                <a:extLst>
                  <a:ext uri="{FF2B5EF4-FFF2-40B4-BE49-F238E27FC236}">
                    <a16:creationId xmlns:a16="http://schemas.microsoft.com/office/drawing/2014/main" id="{5F20BA70-E855-413E-B526-FE618C458D4A}"/>
                  </a:ext>
                </a:extLst>
              </p14:cNvPr>
              <p14:cNvContentPartPr/>
              <p14:nvPr>
                <p:extLst>
                  <p:ext uri="{42D2F446-02D8-4167-A562-619A0277C38B}">
                    <p15:isNarration xmlns:p15="http://schemas.microsoft.com/office/powerpoint/2012/main" val="1"/>
                  </p:ext>
                </p:extLst>
              </p14:nvPr>
            </p14:nvContentPartPr>
            <p14:xfrm>
              <a:off x="1240560" y="3008160"/>
              <a:ext cx="1810080" cy="654840"/>
            </p14:xfrm>
          </p:contentPart>
        </mc:Choice>
        <mc:Fallback xmlns="">
          <p:pic>
            <p:nvPicPr>
              <p:cNvPr id="19" name="Ink 18">
                <a:extLst>
                  <a:ext uri="{FF2B5EF4-FFF2-40B4-BE49-F238E27FC236}">
                    <a16:creationId xmlns:a16="http://schemas.microsoft.com/office/drawing/2014/main" id="{5F20BA70-E855-413E-B526-FE618C458D4A}"/>
                  </a:ext>
                </a:extLst>
              </p:cNvPr>
              <p:cNvPicPr>
                <a:picLocks noGrp="1" noRot="1" noChangeAspect="1" noMove="1" noResize="1" noEditPoints="1" noAdjustHandles="1" noChangeArrowheads="1" noChangeShapeType="1"/>
              </p:cNvPicPr>
              <p:nvPr/>
            </p:nvPicPr>
            <p:blipFill>
              <a:blip r:embed="rId7"/>
              <a:stretch>
                <a:fillRect/>
              </a:stretch>
            </p:blipFill>
            <p:spPr>
              <a:xfrm>
                <a:off x="1231200" y="2998800"/>
                <a:ext cx="1828800" cy="673560"/>
              </a:xfrm>
              <a:prstGeom prst="rect">
                <a:avLst/>
              </a:prstGeom>
            </p:spPr>
          </p:pic>
        </mc:Fallback>
      </mc:AlternateContent>
      <p:pic>
        <p:nvPicPr>
          <p:cNvPr id="20" name="Audio 19">
            <a:hlinkClick r:id="" action="ppaction://media"/>
            <a:extLst>
              <a:ext uri="{FF2B5EF4-FFF2-40B4-BE49-F238E27FC236}">
                <a16:creationId xmlns:a16="http://schemas.microsoft.com/office/drawing/2014/main" id="{AC9119B6-7E7B-40C1-948E-0DEB1392DCE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53794864"/>
      </p:ext>
    </p:extLst>
  </p:cSld>
  <p:clrMapOvr>
    <a:masterClrMapping/>
  </p:clrMapOvr>
  <mc:AlternateContent xmlns:mc="http://schemas.openxmlformats.org/markup-compatibility/2006" xmlns:p14="http://schemas.microsoft.com/office/powerpoint/2010/main">
    <mc:Choice Requires="p14">
      <p:transition spd="slow" p14:dur="2000" advTm="25758"/>
    </mc:Choice>
    <mc:Fallback xmlns="">
      <p:transition spd="slow" advTm="25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59"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md type="call" cmd="playFrom(0.0)">
                                      <p:cBhvr>
                                        <p:cTn id="9"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26867E-BA8C-4362-8B1E-E056655CDD3A}"/>
              </a:ext>
            </a:extLst>
          </p:cNvPr>
          <p:cNvSpPr>
            <a:spLocks noGrp="1"/>
          </p:cNvSpPr>
          <p:nvPr>
            <p:ph idx="1"/>
          </p:nvPr>
        </p:nvSpPr>
        <p:spPr/>
        <p:txBody>
          <a:bodyPr/>
          <a:lstStyle/>
          <a:p>
            <a:r>
              <a:rPr lang="en-IN" dirty="0"/>
              <a:t>We also created two columns, ‘</a:t>
            </a:r>
            <a:r>
              <a:rPr lang="en-IN" dirty="0" err="1"/>
              <a:t>Manufacture_Name</a:t>
            </a:r>
            <a:r>
              <a:rPr lang="en-IN" dirty="0"/>
              <a:t>’ and ‘</a:t>
            </a:r>
            <a:r>
              <a:rPr lang="en-IN" dirty="0" err="1"/>
              <a:t>Car_Name</a:t>
            </a:r>
            <a:r>
              <a:rPr lang="en-IN" dirty="0"/>
              <a:t>’ which shows the company name and car name for each record respectively.</a:t>
            </a:r>
          </a:p>
        </p:txBody>
      </p:sp>
      <p:pic>
        <p:nvPicPr>
          <p:cNvPr id="4" name="Picture 3">
            <a:extLst>
              <a:ext uri="{FF2B5EF4-FFF2-40B4-BE49-F238E27FC236}">
                <a16:creationId xmlns:a16="http://schemas.microsoft.com/office/drawing/2014/main" id="{8E7677BC-D00D-495C-B29F-27F1606190C6}"/>
              </a:ext>
            </a:extLst>
          </p:cNvPr>
          <p:cNvPicPr>
            <a:picLocks noChangeAspect="1"/>
          </p:cNvPicPr>
          <p:nvPr/>
        </p:nvPicPr>
        <p:blipFill>
          <a:blip r:embed="rId4"/>
          <a:stretch>
            <a:fillRect/>
          </a:stretch>
        </p:blipFill>
        <p:spPr>
          <a:xfrm>
            <a:off x="1103312" y="3790949"/>
            <a:ext cx="8705850" cy="2457450"/>
          </a:xfrm>
          <a:prstGeom prst="rect">
            <a:avLst/>
          </a:prstGeom>
        </p:spPr>
      </p:pic>
      <p:pic>
        <p:nvPicPr>
          <p:cNvPr id="10" name="Audio 9">
            <a:hlinkClick r:id="" action="ppaction://media"/>
            <a:extLst>
              <a:ext uri="{FF2B5EF4-FFF2-40B4-BE49-F238E27FC236}">
                <a16:creationId xmlns:a16="http://schemas.microsoft.com/office/drawing/2014/main" id="{7D9BA32C-E3C4-4145-BADC-FEF7EB413A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78904183"/>
      </p:ext>
    </p:extLst>
  </p:cSld>
  <p:clrMapOvr>
    <a:masterClrMapping/>
  </p:clrMapOvr>
  <mc:AlternateContent xmlns:mc="http://schemas.openxmlformats.org/markup-compatibility/2006" xmlns:p14="http://schemas.microsoft.com/office/powerpoint/2010/main">
    <mc:Choice Requires="p14">
      <p:transition spd="slow" p14:dur="2000" advTm="5494"/>
    </mc:Choice>
    <mc:Fallback xmlns="">
      <p:transition spd="slow" advTm="5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1C74-422C-490C-8B79-D0D6A8D1D9A2}"/>
              </a:ext>
            </a:extLst>
          </p:cNvPr>
          <p:cNvSpPr>
            <a:spLocks noGrp="1"/>
          </p:cNvSpPr>
          <p:nvPr>
            <p:ph type="ctrTitle"/>
          </p:nvPr>
        </p:nvSpPr>
        <p:spPr>
          <a:xfrm>
            <a:off x="1" y="311086"/>
            <a:ext cx="4634681" cy="4176074"/>
          </a:xfrm>
        </p:spPr>
        <p:txBody>
          <a:bodyPr>
            <a:normAutofit/>
          </a:bodyPr>
          <a:lstStyle/>
          <a:p>
            <a:r>
              <a:rPr lang="en-CA" sz="4800" dirty="0">
                <a:solidFill>
                  <a:srgbClr val="FFC000"/>
                </a:solidFill>
                <a:latin typeface="Times New Roman" panose="02020603050405020304" pitchFamily="18" charset="0"/>
                <a:cs typeface="Times New Roman" panose="02020603050405020304" pitchFamily="18" charset="0"/>
              </a:rPr>
              <a:t>PRICE PREDICTION OF USED CARS USING DEEP LEARNING</a:t>
            </a:r>
          </a:p>
        </p:txBody>
      </p:sp>
      <p:sp>
        <p:nvSpPr>
          <p:cNvPr id="4" name="Subtitle 3">
            <a:extLst>
              <a:ext uri="{FF2B5EF4-FFF2-40B4-BE49-F238E27FC236}">
                <a16:creationId xmlns:a16="http://schemas.microsoft.com/office/drawing/2014/main" id="{56079F41-8146-42D2-8EF9-D16CA7EE8E3F}"/>
              </a:ext>
            </a:extLst>
          </p:cNvPr>
          <p:cNvSpPr txBox="1">
            <a:spLocks noGrp="1"/>
          </p:cNvSpPr>
          <p:nvPr>
            <p:ph type="subTitle" idx="1"/>
          </p:nvPr>
        </p:nvSpPr>
        <p:spPr>
          <a:xfrm>
            <a:off x="647701" y="4763803"/>
            <a:ext cx="3339281" cy="1464378"/>
          </a:xfrm>
          <a:prstGeom prst="rect">
            <a:avLst/>
          </a:prstGeom>
        </p:spPr>
        <p:txBody>
          <a:bodyPr rtlCol="0">
            <a:normAutofit/>
          </a:bodyPr>
          <a:lstStyle/>
          <a:p>
            <a:endParaRPr lang="en-CA" sz="1800" dirty="0"/>
          </a:p>
        </p:txBody>
      </p:sp>
      <p:pic>
        <p:nvPicPr>
          <p:cNvPr id="1028" name="Picture 4" descr="How Could a Recession Affect the US Auto Industry? - Market Realist">
            <a:extLst>
              <a:ext uri="{FF2B5EF4-FFF2-40B4-BE49-F238E27FC236}">
                <a16:creationId xmlns:a16="http://schemas.microsoft.com/office/drawing/2014/main" id="{5F6F3B92-4B28-4F83-A01B-864176BC3B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86" r="20057" b="-1"/>
          <a:stretch/>
        </p:blipFill>
        <p:spPr bwMode="auto">
          <a:xfrm>
            <a:off x="4634682" y="10"/>
            <a:ext cx="755731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Audio 4">
            <a:hlinkClick r:id="" action="ppaction://media"/>
            <a:extLst>
              <a:ext uri="{FF2B5EF4-FFF2-40B4-BE49-F238E27FC236}">
                <a16:creationId xmlns:a16="http://schemas.microsoft.com/office/drawing/2014/main" id="{39A2190D-48A5-4D21-810E-74DAC9B95F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41132071"/>
      </p:ext>
    </p:extLst>
  </p:cSld>
  <p:clrMapOvr>
    <a:masterClrMapping/>
  </p:clrMapOvr>
  <mc:AlternateContent xmlns:mc="http://schemas.openxmlformats.org/markup-compatibility/2006" xmlns:p14="http://schemas.microsoft.com/office/powerpoint/2010/main">
    <mc:Choice Requires="p14">
      <p:transition spd="slow" p14:dur="2000" advTm="8991"/>
    </mc:Choice>
    <mc:Fallback xmlns="">
      <p:transition spd="slow" advTm="8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449"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6" name="Freeform: Shape 25">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814824" y="480824"/>
            <a:ext cx="6858001" cy="5896352"/>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8" name="Rectangle 27">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428412" cy="6858000"/>
            <a:chOff x="0" y="0"/>
            <a:chExt cx="11428412" cy="6858000"/>
          </a:xfrm>
        </p:grpSpPr>
        <p:pic>
          <p:nvPicPr>
            <p:cNvPr id="31" name="Picture 30">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5" name="Picture 34">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2" name="Title 1">
            <a:extLst>
              <a:ext uri="{FF2B5EF4-FFF2-40B4-BE49-F238E27FC236}">
                <a16:creationId xmlns:a16="http://schemas.microsoft.com/office/drawing/2014/main" id="{AF03C382-CDC6-44A2-8714-78061E5B2DC7}"/>
              </a:ext>
            </a:extLst>
          </p:cNvPr>
          <p:cNvSpPr>
            <a:spLocks noGrp="1"/>
          </p:cNvSpPr>
          <p:nvPr>
            <p:ph type="title"/>
          </p:nvPr>
        </p:nvSpPr>
        <p:spPr>
          <a:xfrm>
            <a:off x="838987" y="1447800"/>
            <a:ext cx="5068368" cy="3329581"/>
          </a:xfrm>
        </p:spPr>
        <p:txBody>
          <a:bodyPr vert="horz" lIns="91440" tIns="45720" rIns="91440" bIns="45720" rtlCol="0" anchor="b">
            <a:normAutofit/>
          </a:bodyPr>
          <a:lstStyle/>
          <a:p>
            <a:pPr>
              <a:lnSpc>
                <a:spcPct val="90000"/>
              </a:lnSpc>
            </a:pPr>
            <a:r>
              <a:rPr lang="en-US" sz="6100" b="1" i="0" u="sng" kern="1200" dirty="0">
                <a:solidFill>
                  <a:srgbClr val="EBEBEB"/>
                </a:solidFill>
                <a:latin typeface="+mj-lt"/>
                <a:ea typeface="+mj-ea"/>
                <a:cs typeface="+mj-cs"/>
              </a:rPr>
              <a:t>Data Visualization </a:t>
            </a:r>
          </a:p>
        </p:txBody>
      </p:sp>
      <p:pic>
        <p:nvPicPr>
          <p:cNvPr id="7" name="Graphic 6" descr="Bar chart">
            <a:extLst>
              <a:ext uri="{FF2B5EF4-FFF2-40B4-BE49-F238E27FC236}">
                <a16:creationId xmlns:a16="http://schemas.microsoft.com/office/drawing/2014/main" id="{520CE9BF-878A-4E2D-8917-3056CEFAE7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3354" y="2074882"/>
            <a:ext cx="2936836" cy="2936836"/>
          </a:xfrm>
          <a:prstGeom prst="rect">
            <a:avLst/>
          </a:prstGeom>
          <a:effectLst/>
        </p:spPr>
      </p:pic>
      <p:pic>
        <p:nvPicPr>
          <p:cNvPr id="4" name="Audio 3">
            <a:hlinkClick r:id="" action="ppaction://media"/>
            <a:extLst>
              <a:ext uri="{FF2B5EF4-FFF2-40B4-BE49-F238E27FC236}">
                <a16:creationId xmlns:a16="http://schemas.microsoft.com/office/drawing/2014/main" id="{256959A3-59EF-4C9F-9399-38E0E3B26EC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04405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155"/>
    </mc:Choice>
    <mc:Fallback xmlns="">
      <p:transition spd="slow" advTm="4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301B78-9BFF-4195-A032-68293431E320}"/>
              </a:ext>
            </a:extLst>
          </p:cNvPr>
          <p:cNvSpPr>
            <a:spLocks noGrp="1"/>
          </p:cNvSpPr>
          <p:nvPr>
            <p:ph type="title"/>
          </p:nvPr>
        </p:nvSpPr>
        <p:spPr/>
        <p:txBody>
          <a:bodyPr/>
          <a:lstStyle/>
          <a:p>
            <a:r>
              <a:rPr lang="en-IN" dirty="0"/>
              <a:t>Histogram showing the count of records for different Fuel Types.</a:t>
            </a:r>
          </a:p>
        </p:txBody>
      </p:sp>
      <p:sp>
        <p:nvSpPr>
          <p:cNvPr id="7" name="Content Placeholder 6">
            <a:extLst>
              <a:ext uri="{FF2B5EF4-FFF2-40B4-BE49-F238E27FC236}">
                <a16:creationId xmlns:a16="http://schemas.microsoft.com/office/drawing/2014/main" id="{9E33CEB7-57A3-46CD-89D1-98489BDA53E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2B66A91-4815-4C0E-8B4D-D15B6DF1E6DD}"/>
              </a:ext>
            </a:extLst>
          </p:cNvPr>
          <p:cNvPicPr>
            <a:picLocks noChangeAspect="1"/>
          </p:cNvPicPr>
          <p:nvPr/>
        </p:nvPicPr>
        <p:blipFill>
          <a:blip r:embed="rId4"/>
          <a:stretch>
            <a:fillRect/>
          </a:stretch>
        </p:blipFill>
        <p:spPr>
          <a:xfrm>
            <a:off x="1103312" y="2184062"/>
            <a:ext cx="5625655" cy="3933191"/>
          </a:xfrm>
          <a:prstGeom prst="rect">
            <a:avLst/>
          </a:prstGeom>
        </p:spPr>
      </p:pic>
      <p:pic>
        <p:nvPicPr>
          <p:cNvPr id="5" name="Picture 4">
            <a:extLst>
              <a:ext uri="{FF2B5EF4-FFF2-40B4-BE49-F238E27FC236}">
                <a16:creationId xmlns:a16="http://schemas.microsoft.com/office/drawing/2014/main" id="{28067699-41E6-442A-8478-6FBA1589280D}"/>
              </a:ext>
            </a:extLst>
          </p:cNvPr>
          <p:cNvPicPr>
            <a:picLocks noChangeAspect="1"/>
          </p:cNvPicPr>
          <p:nvPr/>
        </p:nvPicPr>
        <p:blipFill>
          <a:blip r:embed="rId5"/>
          <a:stretch>
            <a:fillRect/>
          </a:stretch>
        </p:blipFill>
        <p:spPr>
          <a:xfrm>
            <a:off x="7213072" y="3429000"/>
            <a:ext cx="2352675" cy="1266825"/>
          </a:xfrm>
          <a:prstGeom prst="rect">
            <a:avLst/>
          </a:prstGeom>
        </p:spPr>
      </p:pic>
      <p:pic>
        <p:nvPicPr>
          <p:cNvPr id="11" name="Audio 10">
            <a:hlinkClick r:id="" action="ppaction://media"/>
            <a:extLst>
              <a:ext uri="{FF2B5EF4-FFF2-40B4-BE49-F238E27FC236}">
                <a16:creationId xmlns:a16="http://schemas.microsoft.com/office/drawing/2014/main" id="{E264A813-704C-42D9-8197-BB30EE5B6F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46299489"/>
      </p:ext>
    </p:extLst>
  </p:cSld>
  <p:clrMapOvr>
    <a:masterClrMapping/>
  </p:clrMapOvr>
  <mc:AlternateContent xmlns:mc="http://schemas.openxmlformats.org/markup-compatibility/2006" xmlns:p14="http://schemas.microsoft.com/office/powerpoint/2010/main">
    <mc:Choice Requires="p14">
      <p:transition spd="slow" p14:dur="2000" advTm="22706"/>
    </mc:Choice>
    <mc:Fallback xmlns="">
      <p:transition spd="slow" advTm="22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2CD2-5131-47E2-8D2F-AC8A22C51110}"/>
              </a:ext>
            </a:extLst>
          </p:cNvPr>
          <p:cNvSpPr>
            <a:spLocks noGrp="1"/>
          </p:cNvSpPr>
          <p:nvPr>
            <p:ph type="title"/>
          </p:nvPr>
        </p:nvSpPr>
        <p:spPr>
          <a:xfrm>
            <a:off x="646111" y="452718"/>
            <a:ext cx="10355264" cy="1566582"/>
          </a:xfrm>
        </p:spPr>
        <p:txBody>
          <a:bodyPr/>
          <a:lstStyle/>
          <a:p>
            <a:r>
              <a:rPr lang="en-IN"/>
              <a:t>Histogram showing the count of records for different Transmission Types.</a:t>
            </a:r>
            <a:endParaRPr lang="en-IN" dirty="0"/>
          </a:p>
        </p:txBody>
      </p:sp>
      <p:pic>
        <p:nvPicPr>
          <p:cNvPr id="5" name="Content Placeholder 4">
            <a:extLst>
              <a:ext uri="{FF2B5EF4-FFF2-40B4-BE49-F238E27FC236}">
                <a16:creationId xmlns:a16="http://schemas.microsoft.com/office/drawing/2014/main" id="{9B528DA2-A256-4D5D-8BD5-6F1E95636836}"/>
              </a:ext>
            </a:extLst>
          </p:cNvPr>
          <p:cNvPicPr>
            <a:picLocks noGrp="1" noChangeAspect="1"/>
          </p:cNvPicPr>
          <p:nvPr>
            <p:ph idx="1"/>
          </p:nvPr>
        </p:nvPicPr>
        <p:blipFill>
          <a:blip r:embed="rId4"/>
          <a:stretch>
            <a:fillRect/>
          </a:stretch>
        </p:blipFill>
        <p:spPr>
          <a:xfrm>
            <a:off x="6796088" y="3324225"/>
            <a:ext cx="2552700" cy="983455"/>
          </a:xfrm>
          <a:prstGeom prst="rect">
            <a:avLst/>
          </a:prstGeom>
        </p:spPr>
      </p:pic>
      <p:pic>
        <p:nvPicPr>
          <p:cNvPr id="4" name="Picture 3">
            <a:extLst>
              <a:ext uri="{FF2B5EF4-FFF2-40B4-BE49-F238E27FC236}">
                <a16:creationId xmlns:a16="http://schemas.microsoft.com/office/drawing/2014/main" id="{86638338-A94E-45CB-9F97-00444C4C369A}"/>
              </a:ext>
            </a:extLst>
          </p:cNvPr>
          <p:cNvPicPr>
            <a:picLocks noChangeAspect="1"/>
          </p:cNvPicPr>
          <p:nvPr/>
        </p:nvPicPr>
        <p:blipFill>
          <a:blip r:embed="rId5"/>
          <a:stretch>
            <a:fillRect/>
          </a:stretch>
        </p:blipFill>
        <p:spPr>
          <a:xfrm>
            <a:off x="865187" y="2376487"/>
            <a:ext cx="5303838" cy="3281363"/>
          </a:xfrm>
          <a:prstGeom prst="rect">
            <a:avLst/>
          </a:prstGeom>
        </p:spPr>
      </p:pic>
      <p:pic>
        <p:nvPicPr>
          <p:cNvPr id="7" name="Audio 6">
            <a:hlinkClick r:id="" action="ppaction://media"/>
            <a:extLst>
              <a:ext uri="{FF2B5EF4-FFF2-40B4-BE49-F238E27FC236}">
                <a16:creationId xmlns:a16="http://schemas.microsoft.com/office/drawing/2014/main" id="{1CFED95D-BD0C-49ED-8BC3-4E71395A52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21404433"/>
      </p:ext>
    </p:extLst>
  </p:cSld>
  <p:clrMapOvr>
    <a:masterClrMapping/>
  </p:clrMapOvr>
  <mc:AlternateContent xmlns:mc="http://schemas.openxmlformats.org/markup-compatibility/2006" xmlns:p14="http://schemas.microsoft.com/office/powerpoint/2010/main">
    <mc:Choice Requires="p14">
      <p:transition spd="slow" p14:dur="2000" advTm="17306"/>
    </mc:Choice>
    <mc:Fallback xmlns="">
      <p:transition spd="slow" advTm="17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1AE95-2F68-4223-8BB5-3EF9E6F96E51}"/>
              </a:ext>
            </a:extLst>
          </p:cNvPr>
          <p:cNvSpPr>
            <a:spLocks noGrp="1"/>
          </p:cNvSpPr>
          <p:nvPr>
            <p:ph type="title"/>
          </p:nvPr>
        </p:nvSpPr>
        <p:spPr/>
        <p:txBody>
          <a:bodyPr/>
          <a:lstStyle/>
          <a:p>
            <a:r>
              <a:rPr lang="en-IN" dirty="0"/>
              <a:t>Histogram showing the </a:t>
            </a:r>
            <a:r>
              <a:rPr lang="en-IN"/>
              <a:t>count of </a:t>
            </a:r>
            <a:r>
              <a:rPr lang="en-IN" dirty="0"/>
              <a:t>different Owner Types.</a:t>
            </a:r>
          </a:p>
        </p:txBody>
      </p:sp>
      <p:pic>
        <p:nvPicPr>
          <p:cNvPr id="5" name="Content Placeholder 4">
            <a:extLst>
              <a:ext uri="{FF2B5EF4-FFF2-40B4-BE49-F238E27FC236}">
                <a16:creationId xmlns:a16="http://schemas.microsoft.com/office/drawing/2014/main" id="{AF802E90-57BC-45CB-8DAC-A784A915CC8E}"/>
              </a:ext>
            </a:extLst>
          </p:cNvPr>
          <p:cNvPicPr>
            <a:picLocks noGrp="1" noChangeAspect="1"/>
          </p:cNvPicPr>
          <p:nvPr>
            <p:ph idx="1"/>
          </p:nvPr>
        </p:nvPicPr>
        <p:blipFill>
          <a:blip r:embed="rId4"/>
          <a:stretch>
            <a:fillRect/>
          </a:stretch>
        </p:blipFill>
        <p:spPr>
          <a:xfrm>
            <a:off x="7886700" y="3645694"/>
            <a:ext cx="2314575" cy="1173956"/>
          </a:xfrm>
          <a:prstGeom prst="rect">
            <a:avLst/>
          </a:prstGeom>
        </p:spPr>
      </p:pic>
      <p:pic>
        <p:nvPicPr>
          <p:cNvPr id="4" name="Picture 3">
            <a:extLst>
              <a:ext uri="{FF2B5EF4-FFF2-40B4-BE49-F238E27FC236}">
                <a16:creationId xmlns:a16="http://schemas.microsoft.com/office/drawing/2014/main" id="{2D7B1AB1-64EA-41AA-9738-C5C1EE137676}"/>
              </a:ext>
            </a:extLst>
          </p:cNvPr>
          <p:cNvPicPr>
            <a:picLocks noChangeAspect="1"/>
          </p:cNvPicPr>
          <p:nvPr/>
        </p:nvPicPr>
        <p:blipFill>
          <a:blip r:embed="rId5"/>
          <a:stretch>
            <a:fillRect/>
          </a:stretch>
        </p:blipFill>
        <p:spPr>
          <a:xfrm>
            <a:off x="971550" y="2007533"/>
            <a:ext cx="6130146" cy="4286250"/>
          </a:xfrm>
          <a:prstGeom prst="rect">
            <a:avLst/>
          </a:prstGeom>
        </p:spPr>
      </p:pic>
      <p:pic>
        <p:nvPicPr>
          <p:cNvPr id="6" name="Audio 5">
            <a:hlinkClick r:id="" action="ppaction://media"/>
            <a:extLst>
              <a:ext uri="{FF2B5EF4-FFF2-40B4-BE49-F238E27FC236}">
                <a16:creationId xmlns:a16="http://schemas.microsoft.com/office/drawing/2014/main" id="{4BBEA50F-6F08-42AF-8E8F-AB7763A32B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49163150"/>
      </p:ext>
    </p:extLst>
  </p:cSld>
  <p:clrMapOvr>
    <a:masterClrMapping/>
  </p:clrMapOvr>
  <mc:AlternateContent xmlns:mc="http://schemas.openxmlformats.org/markup-compatibility/2006" xmlns:p14="http://schemas.microsoft.com/office/powerpoint/2010/main">
    <mc:Choice Requires="p14">
      <p:transition spd="slow" p14:dur="2000" advTm="22424"/>
    </mc:Choice>
    <mc:Fallback xmlns="">
      <p:transition spd="slow" advTm="22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D759-5835-4126-AC0B-C9CE1CBF1722}"/>
              </a:ext>
            </a:extLst>
          </p:cNvPr>
          <p:cNvSpPr>
            <a:spLocks noGrp="1"/>
          </p:cNvSpPr>
          <p:nvPr>
            <p:ph type="title"/>
          </p:nvPr>
        </p:nvSpPr>
        <p:spPr/>
        <p:txBody>
          <a:bodyPr/>
          <a:lstStyle/>
          <a:p>
            <a:r>
              <a:rPr lang="en-IN" dirty="0"/>
              <a:t>Histogram showing the count of records for different Car Company.</a:t>
            </a:r>
          </a:p>
        </p:txBody>
      </p:sp>
      <p:sp>
        <p:nvSpPr>
          <p:cNvPr id="3" name="Content Placeholder 2">
            <a:extLst>
              <a:ext uri="{FF2B5EF4-FFF2-40B4-BE49-F238E27FC236}">
                <a16:creationId xmlns:a16="http://schemas.microsoft.com/office/drawing/2014/main" id="{3E96EC11-FD2D-417E-8A14-82388038397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277CE12-3DB4-4DC3-AE97-B257D8BC1275}"/>
              </a:ext>
            </a:extLst>
          </p:cNvPr>
          <p:cNvPicPr>
            <a:picLocks noChangeAspect="1"/>
          </p:cNvPicPr>
          <p:nvPr/>
        </p:nvPicPr>
        <p:blipFill>
          <a:blip r:embed="rId4"/>
          <a:stretch>
            <a:fillRect/>
          </a:stretch>
        </p:blipFill>
        <p:spPr>
          <a:xfrm>
            <a:off x="1103312" y="2052918"/>
            <a:ext cx="5859463" cy="3886200"/>
          </a:xfrm>
          <a:prstGeom prst="rect">
            <a:avLst/>
          </a:prstGeom>
        </p:spPr>
      </p:pic>
      <p:pic>
        <p:nvPicPr>
          <p:cNvPr id="5" name="Picture 4">
            <a:extLst>
              <a:ext uri="{FF2B5EF4-FFF2-40B4-BE49-F238E27FC236}">
                <a16:creationId xmlns:a16="http://schemas.microsoft.com/office/drawing/2014/main" id="{BDEA5E22-4C3E-47DB-AFD6-D446A44A5D2F}"/>
              </a:ext>
            </a:extLst>
          </p:cNvPr>
          <p:cNvPicPr>
            <a:picLocks noChangeAspect="1"/>
          </p:cNvPicPr>
          <p:nvPr/>
        </p:nvPicPr>
        <p:blipFill>
          <a:blip r:embed="rId5"/>
          <a:stretch>
            <a:fillRect/>
          </a:stretch>
        </p:blipFill>
        <p:spPr>
          <a:xfrm>
            <a:off x="7268553" y="2052918"/>
            <a:ext cx="2781300" cy="4195481"/>
          </a:xfrm>
          <a:prstGeom prst="rect">
            <a:avLst/>
          </a:prstGeom>
        </p:spPr>
      </p:pic>
      <p:pic>
        <p:nvPicPr>
          <p:cNvPr id="7" name="Audio 6">
            <a:hlinkClick r:id="" action="ppaction://media"/>
            <a:extLst>
              <a:ext uri="{FF2B5EF4-FFF2-40B4-BE49-F238E27FC236}">
                <a16:creationId xmlns:a16="http://schemas.microsoft.com/office/drawing/2014/main" id="{E570F6FB-2881-443E-8896-2D6EED7ABA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73007835"/>
      </p:ext>
    </p:extLst>
  </p:cSld>
  <p:clrMapOvr>
    <a:masterClrMapping/>
  </p:clrMapOvr>
  <mc:AlternateContent xmlns:mc="http://schemas.openxmlformats.org/markup-compatibility/2006" xmlns:p14="http://schemas.microsoft.com/office/powerpoint/2010/main">
    <mc:Choice Requires="p14">
      <p:transition spd="slow" p14:dur="2000" advTm="22713"/>
    </mc:Choice>
    <mc:Fallback xmlns="">
      <p:transition spd="slow" advTm="22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3CAFB-4FD1-4025-B432-854E7FC75E45}"/>
              </a:ext>
            </a:extLst>
          </p:cNvPr>
          <p:cNvSpPr>
            <a:spLocks noGrp="1"/>
          </p:cNvSpPr>
          <p:nvPr>
            <p:ph type="title"/>
          </p:nvPr>
        </p:nvSpPr>
        <p:spPr/>
        <p:txBody>
          <a:bodyPr/>
          <a:lstStyle/>
          <a:p>
            <a:r>
              <a:rPr lang="en-IN" dirty="0"/>
              <a:t>Box Plot for the Price column.</a:t>
            </a:r>
          </a:p>
        </p:txBody>
      </p:sp>
      <p:pic>
        <p:nvPicPr>
          <p:cNvPr id="4" name="Content Placeholder 3">
            <a:extLst>
              <a:ext uri="{FF2B5EF4-FFF2-40B4-BE49-F238E27FC236}">
                <a16:creationId xmlns:a16="http://schemas.microsoft.com/office/drawing/2014/main" id="{ECD75B14-D026-4918-9C3D-DAE981C709B6}"/>
              </a:ext>
            </a:extLst>
          </p:cNvPr>
          <p:cNvPicPr>
            <a:picLocks noGrp="1" noChangeAspect="1"/>
          </p:cNvPicPr>
          <p:nvPr>
            <p:ph idx="1"/>
          </p:nvPr>
        </p:nvPicPr>
        <p:blipFill>
          <a:blip r:embed="rId4"/>
          <a:stretch>
            <a:fillRect/>
          </a:stretch>
        </p:blipFill>
        <p:spPr>
          <a:xfrm>
            <a:off x="1306202" y="2052638"/>
            <a:ext cx="6123298" cy="4352644"/>
          </a:xfrm>
          <a:prstGeom prst="rect">
            <a:avLst/>
          </a:prstGeom>
        </p:spPr>
      </p:pic>
      <p:pic>
        <p:nvPicPr>
          <p:cNvPr id="5" name="Picture 4">
            <a:extLst>
              <a:ext uri="{FF2B5EF4-FFF2-40B4-BE49-F238E27FC236}">
                <a16:creationId xmlns:a16="http://schemas.microsoft.com/office/drawing/2014/main" id="{6C1E1B63-60EE-4245-ACA6-212410299219}"/>
              </a:ext>
            </a:extLst>
          </p:cNvPr>
          <p:cNvPicPr>
            <a:picLocks noChangeAspect="1"/>
          </p:cNvPicPr>
          <p:nvPr/>
        </p:nvPicPr>
        <p:blipFill>
          <a:blip r:embed="rId5"/>
          <a:stretch>
            <a:fillRect/>
          </a:stretch>
        </p:blipFill>
        <p:spPr>
          <a:xfrm>
            <a:off x="7872412" y="2928937"/>
            <a:ext cx="2295525" cy="187642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40" name="Ink 39">
                <a:extLst>
                  <a:ext uri="{FF2B5EF4-FFF2-40B4-BE49-F238E27FC236}">
                    <a16:creationId xmlns:a16="http://schemas.microsoft.com/office/drawing/2014/main" id="{013F55F5-D454-4F01-AE23-8888A5F17DA9}"/>
                  </a:ext>
                </a:extLst>
              </p14:cNvPr>
              <p14:cNvContentPartPr/>
              <p14:nvPr>
                <p:extLst>
                  <p:ext uri="{42D2F446-02D8-4167-A562-619A0277C38B}">
                    <p15:isNarration xmlns:p15="http://schemas.microsoft.com/office/powerpoint/2012/main" val="1"/>
                  </p:ext>
                </p:extLst>
              </p14:nvPr>
            </p14:nvContentPartPr>
            <p14:xfrm>
              <a:off x="1860840" y="3450240"/>
              <a:ext cx="6559200" cy="2796120"/>
            </p14:xfrm>
          </p:contentPart>
        </mc:Choice>
        <mc:Fallback xmlns="">
          <p:pic>
            <p:nvPicPr>
              <p:cNvPr id="40" name="Ink 39">
                <a:extLst>
                  <a:ext uri="{FF2B5EF4-FFF2-40B4-BE49-F238E27FC236}">
                    <a16:creationId xmlns:a16="http://schemas.microsoft.com/office/drawing/2014/main" id="{013F55F5-D454-4F01-AE23-8888A5F17DA9}"/>
                  </a:ext>
                </a:extLst>
              </p:cNvPr>
              <p:cNvPicPr>
                <a:picLocks noGrp="1" noRot="1" noChangeAspect="1" noMove="1" noResize="1" noEditPoints="1" noAdjustHandles="1" noChangeArrowheads="1" noChangeShapeType="1"/>
              </p:cNvPicPr>
              <p:nvPr/>
            </p:nvPicPr>
            <p:blipFill>
              <a:blip r:embed="rId7"/>
              <a:stretch>
                <a:fillRect/>
              </a:stretch>
            </p:blipFill>
            <p:spPr>
              <a:xfrm>
                <a:off x="1851480" y="3440880"/>
                <a:ext cx="6577920" cy="2814840"/>
              </a:xfrm>
              <a:prstGeom prst="rect">
                <a:avLst/>
              </a:prstGeom>
            </p:spPr>
          </p:pic>
        </mc:Fallback>
      </mc:AlternateContent>
      <p:pic>
        <p:nvPicPr>
          <p:cNvPr id="41" name="Audio 40">
            <a:hlinkClick r:id="" action="ppaction://media"/>
            <a:extLst>
              <a:ext uri="{FF2B5EF4-FFF2-40B4-BE49-F238E27FC236}">
                <a16:creationId xmlns:a16="http://schemas.microsoft.com/office/drawing/2014/main" id="{F7E910D3-50D5-4672-8E69-0EC8914F197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38308821"/>
      </p:ext>
    </p:extLst>
  </p:cSld>
  <p:clrMapOvr>
    <a:masterClrMapping/>
  </p:clrMapOvr>
  <mc:AlternateContent xmlns:mc="http://schemas.openxmlformats.org/markup-compatibility/2006" xmlns:p14="http://schemas.microsoft.com/office/powerpoint/2010/main">
    <mc:Choice Requires="p14">
      <p:transition spd="slow" p14:dur="2000" advTm="57569"/>
    </mc:Choice>
    <mc:Fallback xmlns="">
      <p:transition spd="slow" advTm="57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par>
                                <p:cTn id="7" presetID="59"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md type="call" cmd="playFrom(0.0)">
                                      <p:cBhvr>
                                        <p:cTn id="9"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E6296-4333-47A5-B00A-AD2A2440FFEB}"/>
              </a:ext>
            </a:extLst>
          </p:cNvPr>
          <p:cNvSpPr>
            <a:spLocks noGrp="1"/>
          </p:cNvSpPr>
          <p:nvPr>
            <p:ph type="title"/>
          </p:nvPr>
        </p:nvSpPr>
        <p:spPr>
          <a:xfrm>
            <a:off x="648931" y="629266"/>
            <a:ext cx="4166510" cy="1622321"/>
          </a:xfrm>
        </p:spPr>
        <p:txBody>
          <a:bodyPr>
            <a:normAutofit/>
          </a:bodyPr>
          <a:lstStyle/>
          <a:p>
            <a:r>
              <a:rPr lang="en-IN" dirty="0">
                <a:solidFill>
                  <a:srgbClr val="EBEBEB"/>
                </a:solidFill>
              </a:rPr>
              <a:t>Correlation plot</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a:extLst>
              <a:ext uri="{FF2B5EF4-FFF2-40B4-BE49-F238E27FC236}">
                <a16:creationId xmlns:a16="http://schemas.microsoft.com/office/drawing/2014/main" id="{3C610293-BA3D-4460-9571-3C5AF5A1E75E}"/>
              </a:ext>
            </a:extLst>
          </p:cNvPr>
          <p:cNvPicPr>
            <a:picLocks noChangeAspect="1"/>
          </p:cNvPicPr>
          <p:nvPr/>
        </p:nvPicPr>
        <p:blipFill>
          <a:blip r:embed="rId4"/>
          <a:stretch>
            <a:fillRect/>
          </a:stretch>
        </p:blipFill>
        <p:spPr>
          <a:xfrm>
            <a:off x="6093992" y="990173"/>
            <a:ext cx="5449889" cy="4877650"/>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DDF6C304-B053-46E1-94DF-EE5778CBD5DF}"/>
              </a:ext>
            </a:extLst>
          </p:cNvPr>
          <p:cNvPicPr>
            <a:picLocks noGrp="1" noChangeAspect="1"/>
          </p:cNvPicPr>
          <p:nvPr>
            <p:ph idx="1"/>
          </p:nvPr>
        </p:nvPicPr>
        <p:blipFill>
          <a:blip r:embed="rId5"/>
          <a:stretch>
            <a:fillRect/>
          </a:stretch>
        </p:blipFill>
        <p:spPr>
          <a:xfrm>
            <a:off x="1098550" y="2683668"/>
            <a:ext cx="3646204" cy="2078831"/>
          </a:xfrm>
          <a:prstGeom prst="rect">
            <a:avLst/>
          </a:prstGeom>
        </p:spPr>
      </p:pic>
      <p:pic>
        <p:nvPicPr>
          <p:cNvPr id="20" name="Audio 19">
            <a:hlinkClick r:id="" action="ppaction://media"/>
            <a:extLst>
              <a:ext uri="{FF2B5EF4-FFF2-40B4-BE49-F238E27FC236}">
                <a16:creationId xmlns:a16="http://schemas.microsoft.com/office/drawing/2014/main" id="{673D60DA-EA67-4555-87AA-966BB3A346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51937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9587"/>
    </mc:Choice>
    <mc:Fallback xmlns="">
      <p:transition spd="slow" advTm="39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98952-21F8-40AD-A489-7031A93221CC}"/>
              </a:ext>
            </a:extLst>
          </p:cNvPr>
          <p:cNvSpPr>
            <a:spLocks noGrp="1"/>
          </p:cNvSpPr>
          <p:nvPr>
            <p:ph type="title"/>
          </p:nvPr>
        </p:nvSpPr>
        <p:spPr>
          <a:xfrm>
            <a:off x="643855" y="1447800"/>
            <a:ext cx="3108626" cy="4572000"/>
          </a:xfrm>
        </p:spPr>
        <p:txBody>
          <a:bodyPr anchor="ctr">
            <a:normAutofit/>
          </a:bodyPr>
          <a:lstStyle/>
          <a:p>
            <a:r>
              <a:rPr lang="en-CA" sz="3200" b="1" u="sng" dirty="0">
                <a:solidFill>
                  <a:srgbClr val="F2F2F2"/>
                </a:solidFill>
              </a:rPr>
              <a:t>Models Implemented</a:t>
            </a:r>
          </a:p>
        </p:txBody>
      </p:sp>
      <p:sp>
        <p:nvSpPr>
          <p:cNvPr id="30" name="Freeform: Shape 22">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32" name="Rectangle 26">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BB16D2E-B07A-49E5-BC95-BEBB23F5775B}"/>
              </a:ext>
            </a:extLst>
          </p:cNvPr>
          <p:cNvGraphicFramePr>
            <a:graphicFrameLocks noGrp="1"/>
          </p:cNvGraphicFramePr>
          <p:nvPr>
            <p:ph idx="1"/>
            <p:extLst>
              <p:ext uri="{D42A27DB-BD31-4B8C-83A1-F6EECF244321}">
                <p14:modId xmlns:p14="http://schemas.microsoft.com/office/powerpoint/2010/main" val="1767354290"/>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71A2D7C2-7F40-4FFA-B688-79C5B3827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7762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6388"/>
    </mc:Choice>
    <mc:Fallback xmlns="">
      <p:transition spd="slow" advTm="66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4" name="Freeform: Shape 23">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4BC643A-9D55-490F-9708-7D8BA9F05DB4}"/>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1" i="0" u="sng" kern="1200" dirty="0">
                <a:solidFill>
                  <a:schemeClr val="tx2"/>
                </a:solidFill>
                <a:latin typeface="+mj-lt"/>
                <a:ea typeface="+mj-ea"/>
                <a:cs typeface="+mj-cs"/>
              </a:rPr>
              <a:t>Results</a:t>
            </a:r>
          </a:p>
        </p:txBody>
      </p:sp>
      <p:sp>
        <p:nvSpPr>
          <p:cNvPr id="26" name="Rectangle 25">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Audio 3">
            <a:hlinkClick r:id="" action="ppaction://media"/>
            <a:extLst>
              <a:ext uri="{FF2B5EF4-FFF2-40B4-BE49-F238E27FC236}">
                <a16:creationId xmlns:a16="http://schemas.microsoft.com/office/drawing/2014/main" id="{4226A6DF-A321-4C3D-BBB0-58F0531F4C2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54276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619"/>
    </mc:Choice>
    <mc:Fallback xmlns="">
      <p:transition spd="slow" advTm="4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8CA3E-BF85-4E34-8CFD-488F8A2D2B0E}"/>
              </a:ext>
            </a:extLst>
          </p:cNvPr>
          <p:cNvSpPr>
            <a:spLocks noGrp="1"/>
          </p:cNvSpPr>
          <p:nvPr>
            <p:ph type="title"/>
          </p:nvPr>
        </p:nvSpPr>
        <p:spPr>
          <a:xfrm>
            <a:off x="7809954" y="1325880"/>
            <a:ext cx="4553495" cy="1566467"/>
          </a:xfrm>
        </p:spPr>
        <p:txBody>
          <a:bodyPr vert="horz" lIns="91440" tIns="45720" rIns="91440" bIns="45720" rtlCol="0" anchor="b">
            <a:noAutofit/>
          </a:bodyPr>
          <a:lstStyle/>
          <a:p>
            <a:r>
              <a:rPr lang="en-US" sz="3600" b="0" i="0" kern="1200" dirty="0">
                <a:solidFill>
                  <a:srgbClr val="EBEBEB"/>
                </a:solidFill>
                <a:latin typeface="+mj-lt"/>
                <a:ea typeface="+mj-ea"/>
                <a:cs typeface="+mj-cs"/>
              </a:rPr>
              <a:t>With Test size = 0.2</a:t>
            </a:r>
          </a:p>
        </p:txBody>
      </p:sp>
      <p:sp>
        <p:nvSpPr>
          <p:cNvPr id="26"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735B4C44-28D8-4820-BEA3-651A33CA18B1}"/>
              </a:ext>
            </a:extLst>
          </p:cNvPr>
          <p:cNvSpPr>
            <a:spLocks noGrp="1"/>
          </p:cNvSpPr>
          <p:nvPr>
            <p:ph idx="1"/>
          </p:nvPr>
        </p:nvSpPr>
        <p:spPr/>
        <p:txBody>
          <a:bodyPr/>
          <a:lstStyle/>
          <a:p>
            <a:endParaRPr lang="en-IN" dirty="0"/>
          </a:p>
        </p:txBody>
      </p:sp>
      <p:pic>
        <p:nvPicPr>
          <p:cNvPr id="8" name="Picture 7">
            <a:extLst>
              <a:ext uri="{FF2B5EF4-FFF2-40B4-BE49-F238E27FC236}">
                <a16:creationId xmlns:a16="http://schemas.microsoft.com/office/drawing/2014/main" id="{2FB95F47-E380-44B2-81B2-F701F0B4D823}"/>
              </a:ext>
            </a:extLst>
          </p:cNvPr>
          <p:cNvPicPr>
            <a:picLocks noChangeAspect="1"/>
          </p:cNvPicPr>
          <p:nvPr/>
        </p:nvPicPr>
        <p:blipFill>
          <a:blip r:embed="rId8"/>
          <a:stretch>
            <a:fillRect/>
          </a:stretch>
        </p:blipFill>
        <p:spPr>
          <a:xfrm>
            <a:off x="493004" y="1660485"/>
            <a:ext cx="6809322" cy="4829175"/>
          </a:xfrm>
          <a:prstGeom prst="rect">
            <a:avLst/>
          </a:prstGeom>
        </p:spPr>
      </p:pic>
      <p:pic>
        <p:nvPicPr>
          <p:cNvPr id="19" name="Audio 18">
            <a:hlinkClick r:id="" action="ppaction://media"/>
            <a:extLst>
              <a:ext uri="{FF2B5EF4-FFF2-40B4-BE49-F238E27FC236}">
                <a16:creationId xmlns:a16="http://schemas.microsoft.com/office/drawing/2014/main" id="{D5A43259-DD8B-4493-9899-295EAD9BCC5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38187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8894"/>
    </mc:Choice>
    <mc:Fallback xmlns="">
      <p:transition spd="slow" advTm="38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2E34C37A-A3B0-460D-B07D-C960F81B1A7A}"/>
              </a:ext>
            </a:extLst>
          </p:cNvPr>
          <p:cNvSpPr>
            <a:spLocks noGrp="1"/>
          </p:cNvSpPr>
          <p:nvPr>
            <p:ph type="title"/>
          </p:nvPr>
        </p:nvSpPr>
        <p:spPr>
          <a:xfrm>
            <a:off x="646111" y="690879"/>
            <a:ext cx="3682049" cy="5557519"/>
          </a:xfrm>
        </p:spPr>
        <p:txBody>
          <a:bodyPr anchor="ctr">
            <a:normAutofit/>
          </a:bodyPr>
          <a:lstStyle/>
          <a:p>
            <a:pPr algn="r"/>
            <a:r>
              <a:rPr lang="en-CA" b="1" u="sng">
                <a:solidFill>
                  <a:srgbClr val="FFFFFF"/>
                </a:solidFill>
              </a:rPr>
              <a:t>OBJECTIVES</a:t>
            </a:r>
          </a:p>
        </p:txBody>
      </p:sp>
      <p:sp>
        <p:nvSpPr>
          <p:cNvPr id="24" name="Content Placeholder 2">
            <a:extLst>
              <a:ext uri="{FF2B5EF4-FFF2-40B4-BE49-F238E27FC236}">
                <a16:creationId xmlns:a16="http://schemas.microsoft.com/office/drawing/2014/main" id="{FFDFE219-8BA1-48E1-9285-8A8154C62D7D}"/>
              </a:ext>
            </a:extLst>
          </p:cNvPr>
          <p:cNvSpPr>
            <a:spLocks noGrp="1"/>
          </p:cNvSpPr>
          <p:nvPr>
            <p:ph idx="1"/>
          </p:nvPr>
        </p:nvSpPr>
        <p:spPr>
          <a:xfrm>
            <a:off x="5064763" y="953311"/>
            <a:ext cx="4947854" cy="6685739"/>
          </a:xfrm>
        </p:spPr>
        <p:txBody>
          <a:bodyPr anchor="ctr">
            <a:normAutofit/>
          </a:bodyPr>
          <a:lstStyle/>
          <a:p>
            <a:pPr>
              <a:lnSpc>
                <a:spcPct val="90000"/>
              </a:lnSpc>
            </a:pPr>
            <a:r>
              <a:rPr lang="en-CA" sz="1900" dirty="0"/>
              <a:t>Introduction</a:t>
            </a:r>
          </a:p>
          <a:p>
            <a:pPr>
              <a:lnSpc>
                <a:spcPct val="90000"/>
              </a:lnSpc>
            </a:pPr>
            <a:r>
              <a:rPr lang="en-CA" sz="1900" dirty="0"/>
              <a:t>Why we choose this topic?</a:t>
            </a:r>
          </a:p>
          <a:p>
            <a:pPr>
              <a:lnSpc>
                <a:spcPct val="90000"/>
              </a:lnSpc>
            </a:pPr>
            <a:r>
              <a:rPr lang="en-CA" sz="1900" dirty="0"/>
              <a:t>Why Machine Learning?</a:t>
            </a:r>
          </a:p>
          <a:p>
            <a:pPr>
              <a:lnSpc>
                <a:spcPct val="90000"/>
              </a:lnSpc>
            </a:pPr>
            <a:r>
              <a:rPr lang="en-CA" sz="1900" dirty="0"/>
              <a:t>About the dataset</a:t>
            </a:r>
          </a:p>
          <a:p>
            <a:pPr>
              <a:lnSpc>
                <a:spcPct val="90000"/>
              </a:lnSpc>
            </a:pPr>
            <a:r>
              <a:rPr lang="en-CA" sz="1900" dirty="0"/>
              <a:t>Data Overview</a:t>
            </a:r>
          </a:p>
          <a:p>
            <a:pPr>
              <a:lnSpc>
                <a:spcPct val="90000"/>
              </a:lnSpc>
            </a:pPr>
            <a:r>
              <a:rPr lang="en-CA" sz="1900" dirty="0"/>
              <a:t>Data Cleaning </a:t>
            </a:r>
          </a:p>
          <a:p>
            <a:pPr>
              <a:lnSpc>
                <a:spcPct val="90000"/>
              </a:lnSpc>
            </a:pPr>
            <a:r>
              <a:rPr lang="en-CA" sz="1900" dirty="0"/>
              <a:t>Data Visualization </a:t>
            </a:r>
          </a:p>
          <a:p>
            <a:pPr>
              <a:lnSpc>
                <a:spcPct val="90000"/>
              </a:lnSpc>
            </a:pPr>
            <a:r>
              <a:rPr lang="en-CA" sz="1900" dirty="0"/>
              <a:t>Models Implemented</a:t>
            </a:r>
          </a:p>
          <a:p>
            <a:pPr>
              <a:lnSpc>
                <a:spcPct val="90000"/>
              </a:lnSpc>
            </a:pPr>
            <a:r>
              <a:rPr lang="en-CA" sz="1900" dirty="0"/>
              <a:t>Results</a:t>
            </a:r>
          </a:p>
          <a:p>
            <a:pPr>
              <a:lnSpc>
                <a:spcPct val="90000"/>
              </a:lnSpc>
            </a:pPr>
            <a:r>
              <a:rPr lang="en-CA" sz="1900" dirty="0"/>
              <a:t>Conclusion </a:t>
            </a:r>
          </a:p>
          <a:p>
            <a:pPr>
              <a:lnSpc>
                <a:spcPct val="90000"/>
              </a:lnSpc>
            </a:pPr>
            <a:r>
              <a:rPr lang="en-CA" sz="1900" dirty="0"/>
              <a:t>Challenges</a:t>
            </a:r>
          </a:p>
          <a:p>
            <a:pPr>
              <a:lnSpc>
                <a:spcPct val="90000"/>
              </a:lnSpc>
            </a:pPr>
            <a:r>
              <a:rPr lang="en-CA" sz="1900" dirty="0"/>
              <a:t>Future Scope</a:t>
            </a:r>
          </a:p>
          <a:p>
            <a:pPr>
              <a:lnSpc>
                <a:spcPct val="90000"/>
              </a:lnSpc>
            </a:pPr>
            <a:r>
              <a:rPr lang="en-CA" sz="1900" dirty="0"/>
              <a:t>Reference</a:t>
            </a:r>
          </a:p>
          <a:p>
            <a:pPr>
              <a:lnSpc>
                <a:spcPct val="90000"/>
              </a:lnSpc>
            </a:pPr>
            <a:r>
              <a:rPr lang="en-CA" sz="1900" dirty="0"/>
              <a:t>Project Code Links</a:t>
            </a:r>
          </a:p>
          <a:p>
            <a:pPr>
              <a:lnSpc>
                <a:spcPct val="90000"/>
              </a:lnSpc>
            </a:pPr>
            <a:endParaRPr lang="en-CA" sz="1900" dirty="0"/>
          </a:p>
          <a:p>
            <a:pPr>
              <a:lnSpc>
                <a:spcPct val="90000"/>
              </a:lnSpc>
            </a:pPr>
            <a:endParaRPr lang="en-CA" sz="1900" dirty="0"/>
          </a:p>
          <a:p>
            <a:pPr>
              <a:lnSpc>
                <a:spcPct val="90000"/>
              </a:lnSpc>
            </a:pPr>
            <a:endParaRPr lang="en-CA" sz="1900" dirty="0"/>
          </a:p>
          <a:p>
            <a:pPr>
              <a:lnSpc>
                <a:spcPct val="90000"/>
              </a:lnSpc>
            </a:pPr>
            <a:endParaRPr lang="en-CA" sz="1900" dirty="0"/>
          </a:p>
        </p:txBody>
      </p:sp>
      <p:pic>
        <p:nvPicPr>
          <p:cNvPr id="12" name="Audio 11">
            <a:hlinkClick r:id="" action="ppaction://media"/>
            <a:extLst>
              <a:ext uri="{FF2B5EF4-FFF2-40B4-BE49-F238E27FC236}">
                <a16:creationId xmlns:a16="http://schemas.microsoft.com/office/drawing/2014/main" id="{30253E08-D4F5-42EC-97B1-DD61404E2E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23110974"/>
      </p:ext>
    </p:extLst>
  </p:cSld>
  <p:clrMapOvr>
    <a:masterClrMapping/>
  </p:clrMapOvr>
  <mc:AlternateContent xmlns:mc="http://schemas.openxmlformats.org/markup-compatibility/2006" xmlns:p14="http://schemas.microsoft.com/office/powerpoint/2010/main">
    <mc:Choice Requires="p14">
      <p:transition spd="slow" p14:dur="2000" advTm="6041"/>
    </mc:Choice>
    <mc:Fallback xmlns="">
      <p:transition spd="slow" advTm="6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3F68E-1F3F-4445-A1B9-40207B5AE667}"/>
              </a:ext>
            </a:extLst>
          </p:cNvPr>
          <p:cNvSpPr>
            <a:spLocks noGrp="1"/>
          </p:cNvSpPr>
          <p:nvPr>
            <p:ph type="title"/>
          </p:nvPr>
        </p:nvSpPr>
        <p:spPr>
          <a:xfrm>
            <a:off x="7558371" y="1325881"/>
            <a:ext cx="3985930" cy="2103120"/>
          </a:xfrm>
        </p:spPr>
        <p:txBody>
          <a:bodyPr vert="horz" lIns="91440" tIns="45720" rIns="91440" bIns="45720" rtlCol="0" anchor="b">
            <a:normAutofit/>
          </a:bodyPr>
          <a:lstStyle/>
          <a:p>
            <a:r>
              <a:rPr lang="en-US" sz="3200" b="0" i="0" kern="1200" dirty="0">
                <a:solidFill>
                  <a:srgbClr val="EBEBEB"/>
                </a:solidFill>
                <a:latin typeface="+mj-lt"/>
                <a:ea typeface="+mj-ea"/>
                <a:cs typeface="+mj-cs"/>
              </a:rPr>
              <a:t>With Test size = 0.25</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07D7BEC5-F62F-4F55-9000-157CBF9A6D86}"/>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9C8B3520-AC25-42B1-8766-DC5E4767C293}"/>
              </a:ext>
            </a:extLst>
          </p:cNvPr>
          <p:cNvPicPr>
            <a:picLocks noChangeAspect="1"/>
          </p:cNvPicPr>
          <p:nvPr/>
        </p:nvPicPr>
        <p:blipFill>
          <a:blip r:embed="rId8"/>
          <a:stretch>
            <a:fillRect/>
          </a:stretch>
        </p:blipFill>
        <p:spPr>
          <a:xfrm>
            <a:off x="58414" y="2052918"/>
            <a:ext cx="7452612" cy="3793296"/>
          </a:xfrm>
          <a:prstGeom prst="rect">
            <a:avLst/>
          </a:prstGeom>
        </p:spPr>
      </p:pic>
      <p:pic>
        <p:nvPicPr>
          <p:cNvPr id="22" name="Audio 21">
            <a:hlinkClick r:id="" action="ppaction://media"/>
            <a:extLst>
              <a:ext uri="{FF2B5EF4-FFF2-40B4-BE49-F238E27FC236}">
                <a16:creationId xmlns:a16="http://schemas.microsoft.com/office/drawing/2014/main" id="{4C579693-6B0A-47C5-99AF-DE50FDCAEB8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91132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484"/>
    </mc:Choice>
    <mc:Fallback xmlns="">
      <p:transition spd="slow" advTm="51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C080E-F5D8-4A7B-A63F-DAF0CAA2D4E9}"/>
              </a:ext>
            </a:extLst>
          </p:cNvPr>
          <p:cNvSpPr>
            <a:spLocks noGrp="1"/>
          </p:cNvSpPr>
          <p:nvPr>
            <p:ph type="title"/>
          </p:nvPr>
        </p:nvSpPr>
        <p:spPr/>
        <p:txBody>
          <a:bodyPr/>
          <a:lstStyle/>
          <a:p>
            <a:r>
              <a:rPr lang="en-IN" dirty="0"/>
              <a:t>Modelling done on the </a:t>
            </a:r>
            <a:r>
              <a:rPr lang="en-IN" dirty="0" err="1"/>
              <a:t>Automaxx</a:t>
            </a:r>
            <a:r>
              <a:rPr lang="en-IN" dirty="0"/>
              <a:t> </a:t>
            </a:r>
            <a:br>
              <a:rPr lang="en-IN" dirty="0"/>
            </a:br>
            <a:r>
              <a:rPr lang="en-IN" dirty="0"/>
              <a:t>data.</a:t>
            </a:r>
          </a:p>
        </p:txBody>
      </p:sp>
      <p:sp>
        <p:nvSpPr>
          <p:cNvPr id="3" name="Content Placeholder 2">
            <a:extLst>
              <a:ext uri="{FF2B5EF4-FFF2-40B4-BE49-F238E27FC236}">
                <a16:creationId xmlns:a16="http://schemas.microsoft.com/office/drawing/2014/main" id="{9CA1D137-EEF9-4919-9FD7-CA14798ACDBC}"/>
              </a:ext>
            </a:extLst>
          </p:cNvPr>
          <p:cNvSpPr>
            <a:spLocks noGrp="1"/>
          </p:cNvSpPr>
          <p:nvPr>
            <p:ph idx="1"/>
          </p:nvPr>
        </p:nvSpPr>
        <p:spPr>
          <a:xfrm>
            <a:off x="875201" y="1973405"/>
            <a:ext cx="8946541" cy="4195481"/>
          </a:xfrm>
        </p:spPr>
        <p:txBody>
          <a:bodyPr/>
          <a:lstStyle/>
          <a:p>
            <a:endParaRPr lang="en-IN"/>
          </a:p>
        </p:txBody>
      </p:sp>
      <p:pic>
        <p:nvPicPr>
          <p:cNvPr id="5" name="Picture 4">
            <a:extLst>
              <a:ext uri="{FF2B5EF4-FFF2-40B4-BE49-F238E27FC236}">
                <a16:creationId xmlns:a16="http://schemas.microsoft.com/office/drawing/2014/main" id="{B76A0E0F-4736-469B-B1BD-44A31270C736}"/>
              </a:ext>
            </a:extLst>
          </p:cNvPr>
          <p:cNvPicPr>
            <a:picLocks noChangeAspect="1"/>
          </p:cNvPicPr>
          <p:nvPr/>
        </p:nvPicPr>
        <p:blipFill>
          <a:blip r:embed="rId4"/>
          <a:stretch>
            <a:fillRect/>
          </a:stretch>
        </p:blipFill>
        <p:spPr>
          <a:xfrm>
            <a:off x="1103312" y="2052918"/>
            <a:ext cx="8096250" cy="3581400"/>
          </a:xfrm>
          <a:prstGeom prst="rect">
            <a:avLst/>
          </a:prstGeom>
        </p:spPr>
      </p:pic>
      <p:pic>
        <p:nvPicPr>
          <p:cNvPr id="9" name="Audio 8">
            <a:hlinkClick r:id="" action="ppaction://media"/>
            <a:extLst>
              <a:ext uri="{FF2B5EF4-FFF2-40B4-BE49-F238E27FC236}">
                <a16:creationId xmlns:a16="http://schemas.microsoft.com/office/drawing/2014/main" id="{247FAA8A-8048-4E3F-B66C-1A43949AEE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66486543"/>
      </p:ext>
    </p:extLst>
  </p:cSld>
  <p:clrMapOvr>
    <a:masterClrMapping/>
  </p:clrMapOvr>
  <mc:AlternateContent xmlns:mc="http://schemas.openxmlformats.org/markup-compatibility/2006" xmlns:p14="http://schemas.microsoft.com/office/powerpoint/2010/main">
    <mc:Choice Requires="p14">
      <p:transition spd="slow" p14:dur="2000" advTm="28807"/>
    </mc:Choice>
    <mc:Fallback xmlns="">
      <p:transition spd="slow" advTm="28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40140-5B10-4F08-AAED-A6AD5B4D0297}"/>
              </a:ext>
            </a:extLst>
          </p:cNvPr>
          <p:cNvSpPr>
            <a:spLocks noGrp="1"/>
          </p:cNvSpPr>
          <p:nvPr>
            <p:ph type="title"/>
          </p:nvPr>
        </p:nvSpPr>
        <p:spPr/>
        <p:txBody>
          <a:bodyPr/>
          <a:lstStyle/>
          <a:p>
            <a:r>
              <a:rPr lang="en-IN" b="1" u="sng" dirty="0"/>
              <a:t>Conclusion</a:t>
            </a:r>
            <a:r>
              <a:rPr lang="en-IN" u="sng" dirty="0"/>
              <a:t> </a:t>
            </a:r>
          </a:p>
        </p:txBody>
      </p:sp>
      <p:sp>
        <p:nvSpPr>
          <p:cNvPr id="3" name="Content Placeholder 2">
            <a:extLst>
              <a:ext uri="{FF2B5EF4-FFF2-40B4-BE49-F238E27FC236}">
                <a16:creationId xmlns:a16="http://schemas.microsoft.com/office/drawing/2014/main" id="{BA457BAD-B57F-41B1-AE9E-8DEFD06EF9D7}"/>
              </a:ext>
            </a:extLst>
          </p:cNvPr>
          <p:cNvSpPr>
            <a:spLocks noGrp="1"/>
          </p:cNvSpPr>
          <p:nvPr>
            <p:ph idx="1"/>
          </p:nvPr>
        </p:nvSpPr>
        <p:spPr/>
        <p:txBody>
          <a:bodyPr/>
          <a:lstStyle/>
          <a:p>
            <a:r>
              <a:rPr lang="en-US" dirty="0"/>
              <a:t>Perhaps we can say that, we got better results with test size = 0.2 for Artificial Neural Network (Using </a:t>
            </a:r>
            <a:r>
              <a:rPr lang="en-US" dirty="0" err="1"/>
              <a:t>Keras</a:t>
            </a:r>
            <a:r>
              <a:rPr lang="en-US" dirty="0"/>
              <a:t>), as it had less value for </a:t>
            </a:r>
            <a:r>
              <a:rPr lang="en-US" dirty="0" err="1"/>
              <a:t>Rmse</a:t>
            </a:r>
            <a:r>
              <a:rPr lang="en-US" dirty="0"/>
              <a:t> and </a:t>
            </a:r>
            <a:r>
              <a:rPr lang="en-US" dirty="0" err="1"/>
              <a:t>Mape</a:t>
            </a:r>
            <a:r>
              <a:rPr lang="en-IN" dirty="0"/>
              <a:t>.</a:t>
            </a:r>
          </a:p>
          <a:p>
            <a:r>
              <a:rPr lang="en-US" dirty="0"/>
              <a:t>If we used the same test size = 0.25 modeling technique, we got better results for XGBOOST regressor.</a:t>
            </a:r>
          </a:p>
          <a:p>
            <a:r>
              <a:rPr lang="en-US" dirty="0"/>
              <a:t>While with the dataset we got from Kaggle, we got better results for ANN, it did not perform well for the real-time data we got from </a:t>
            </a:r>
            <a:r>
              <a:rPr lang="en-US" dirty="0" err="1"/>
              <a:t>AutoMaxx</a:t>
            </a:r>
            <a:r>
              <a:rPr lang="en-US" dirty="0"/>
              <a:t>. Thus XGBOOST regressor model with K=5 has given us better results for this info. Since we have less </a:t>
            </a:r>
            <a:r>
              <a:rPr lang="en-US" dirty="0" err="1"/>
              <a:t>Mape</a:t>
            </a:r>
            <a:r>
              <a:rPr lang="en-US" dirty="0"/>
              <a:t> and </a:t>
            </a:r>
            <a:r>
              <a:rPr lang="en-US" dirty="0" err="1"/>
              <a:t>Rmse</a:t>
            </a:r>
            <a:r>
              <a:rPr lang="en-US" dirty="0"/>
              <a:t> value than any other model</a:t>
            </a:r>
            <a:r>
              <a:rPr lang="en-IN" dirty="0"/>
              <a:t>.</a:t>
            </a:r>
          </a:p>
        </p:txBody>
      </p:sp>
      <p:pic>
        <p:nvPicPr>
          <p:cNvPr id="17" name="Audio 16">
            <a:hlinkClick r:id="" action="ppaction://media"/>
            <a:extLst>
              <a:ext uri="{FF2B5EF4-FFF2-40B4-BE49-F238E27FC236}">
                <a16:creationId xmlns:a16="http://schemas.microsoft.com/office/drawing/2014/main" id="{904898BC-295D-4BF1-8824-2F093300D0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28457750"/>
      </p:ext>
    </p:extLst>
  </p:cSld>
  <p:clrMapOvr>
    <a:masterClrMapping/>
  </p:clrMapOvr>
  <mc:AlternateContent xmlns:mc="http://schemas.openxmlformats.org/markup-compatibility/2006" xmlns:p14="http://schemas.microsoft.com/office/powerpoint/2010/main">
    <mc:Choice Requires="p14">
      <p:transition spd="slow" p14:dur="2000" advTm="44400"/>
    </mc:Choice>
    <mc:Fallback xmlns="">
      <p:transition spd="slow" advTm="44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90AC-C854-4F9F-9F24-649522BF6132}"/>
              </a:ext>
            </a:extLst>
          </p:cNvPr>
          <p:cNvSpPr>
            <a:spLocks noGrp="1"/>
          </p:cNvSpPr>
          <p:nvPr>
            <p:ph type="title"/>
          </p:nvPr>
        </p:nvSpPr>
        <p:spPr/>
        <p:txBody>
          <a:bodyPr/>
          <a:lstStyle/>
          <a:p>
            <a:r>
              <a:rPr lang="en-IN" b="1" u="sng" dirty="0"/>
              <a:t>Challenges</a:t>
            </a:r>
          </a:p>
        </p:txBody>
      </p:sp>
      <p:sp>
        <p:nvSpPr>
          <p:cNvPr id="3" name="Content Placeholder 2">
            <a:extLst>
              <a:ext uri="{FF2B5EF4-FFF2-40B4-BE49-F238E27FC236}">
                <a16:creationId xmlns:a16="http://schemas.microsoft.com/office/drawing/2014/main" id="{88133FA5-D188-4505-A29F-F82A10C1242E}"/>
              </a:ext>
            </a:extLst>
          </p:cNvPr>
          <p:cNvSpPr>
            <a:spLocks noGrp="1"/>
          </p:cNvSpPr>
          <p:nvPr>
            <p:ph idx="1"/>
          </p:nvPr>
        </p:nvSpPr>
        <p:spPr/>
        <p:txBody>
          <a:bodyPr/>
          <a:lstStyle/>
          <a:p>
            <a:r>
              <a:rPr lang="en-US" dirty="0"/>
              <a:t>The main challenge was collecting the data. </a:t>
            </a:r>
          </a:p>
          <a:p>
            <a:r>
              <a:rPr lang="en-US" dirty="0"/>
              <a:t>The real time dataset we got from the “</a:t>
            </a:r>
            <a:r>
              <a:rPr lang="en-US" dirty="0" err="1"/>
              <a:t>Automaxx</a:t>
            </a:r>
            <a:r>
              <a:rPr lang="en-US" dirty="0"/>
              <a:t> “ was really helpful but unfortunately, we didn’t have enough amount of rows and columns to work on the models efficiently.</a:t>
            </a:r>
          </a:p>
          <a:p>
            <a:r>
              <a:rPr lang="en-US" dirty="0"/>
              <a:t>There was also huge number of missing values in the dataset.</a:t>
            </a:r>
          </a:p>
          <a:p>
            <a:r>
              <a:rPr lang="en-US" dirty="0"/>
              <a:t>Converting categorial values  into dummy values.</a:t>
            </a:r>
          </a:p>
          <a:p>
            <a:r>
              <a:rPr lang="en-US" dirty="0"/>
              <a:t>The price of a few cars also depends on the car's availability but in our dataset we didn't have any details about that.</a:t>
            </a:r>
            <a:endParaRPr lang="en-CA" dirty="0"/>
          </a:p>
          <a:p>
            <a:pPr marL="0" indent="0">
              <a:buNone/>
            </a:pPr>
            <a:endParaRPr lang="en-IN" sz="1800" dirty="0"/>
          </a:p>
          <a:p>
            <a:endParaRPr lang="en-IN" sz="1800" dirty="0"/>
          </a:p>
          <a:p>
            <a:endParaRPr lang="en-IN" dirty="0"/>
          </a:p>
        </p:txBody>
      </p:sp>
      <p:pic>
        <p:nvPicPr>
          <p:cNvPr id="7" name="Audio 6">
            <a:hlinkClick r:id="" action="ppaction://media"/>
            <a:extLst>
              <a:ext uri="{FF2B5EF4-FFF2-40B4-BE49-F238E27FC236}">
                <a16:creationId xmlns:a16="http://schemas.microsoft.com/office/drawing/2014/main" id="{70B357CB-8DC3-48B2-8EF0-8A75A7843E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6306941"/>
      </p:ext>
    </p:extLst>
  </p:cSld>
  <p:clrMapOvr>
    <a:masterClrMapping/>
  </p:clrMapOvr>
  <mc:AlternateContent xmlns:mc="http://schemas.openxmlformats.org/markup-compatibility/2006" xmlns:p14="http://schemas.microsoft.com/office/powerpoint/2010/main">
    <mc:Choice Requires="p14">
      <p:transition spd="slow" p14:dur="2000" advTm="38903"/>
    </mc:Choice>
    <mc:Fallback xmlns="">
      <p:transition spd="slow" advTm="38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83D7B-01E9-44BE-A56E-E7B7F3AC0E20}"/>
              </a:ext>
            </a:extLst>
          </p:cNvPr>
          <p:cNvSpPr>
            <a:spLocks noGrp="1"/>
          </p:cNvSpPr>
          <p:nvPr>
            <p:ph type="title"/>
          </p:nvPr>
        </p:nvSpPr>
        <p:spPr>
          <a:xfrm>
            <a:off x="646111" y="433864"/>
            <a:ext cx="9404723" cy="1400530"/>
          </a:xfrm>
        </p:spPr>
        <p:txBody>
          <a:bodyPr/>
          <a:lstStyle/>
          <a:p>
            <a:r>
              <a:rPr lang="en-IN" b="1" u="sng" dirty="0"/>
              <a:t>Future scope</a:t>
            </a:r>
          </a:p>
        </p:txBody>
      </p:sp>
      <p:sp>
        <p:nvSpPr>
          <p:cNvPr id="3" name="Content Placeholder 2">
            <a:extLst>
              <a:ext uri="{FF2B5EF4-FFF2-40B4-BE49-F238E27FC236}">
                <a16:creationId xmlns:a16="http://schemas.microsoft.com/office/drawing/2014/main" id="{3CBA0EE0-09DC-464F-B919-7519A3918E4D}"/>
              </a:ext>
            </a:extLst>
          </p:cNvPr>
          <p:cNvSpPr>
            <a:spLocks noGrp="1"/>
          </p:cNvSpPr>
          <p:nvPr>
            <p:ph idx="1"/>
          </p:nvPr>
        </p:nvSpPr>
        <p:spPr>
          <a:xfrm>
            <a:off x="1103312" y="2052918"/>
            <a:ext cx="8855697" cy="4195481"/>
          </a:xfrm>
        </p:spPr>
        <p:txBody>
          <a:bodyPr>
            <a:normAutofit/>
          </a:bodyPr>
          <a:lstStyle/>
          <a:p>
            <a:endParaRPr lang="en-US" dirty="0"/>
          </a:p>
          <a:p>
            <a:r>
              <a:rPr lang="en-US" dirty="0"/>
              <a:t>Try to improve the accuracy of the model by using fuzzy logic and other deep learning methods.</a:t>
            </a:r>
          </a:p>
          <a:p>
            <a:r>
              <a:rPr lang="en-US" dirty="0"/>
              <a:t>We can also use genetic algorithms to predict car prices.</a:t>
            </a:r>
          </a:p>
          <a:p>
            <a:r>
              <a:rPr lang="en-US" dirty="0"/>
              <a:t>Our goal for future work is to test this models to function effectively with different data sets.</a:t>
            </a:r>
          </a:p>
          <a:p>
            <a:r>
              <a:rPr lang="en-US" dirty="0"/>
              <a:t>We are planning to extend our test data with different clients and validate the proposed approach.</a:t>
            </a:r>
          </a:p>
          <a:p>
            <a:endParaRPr lang="en-IN" sz="1600" dirty="0"/>
          </a:p>
        </p:txBody>
      </p:sp>
      <p:pic>
        <p:nvPicPr>
          <p:cNvPr id="4" name="Audio 3">
            <a:hlinkClick r:id="" action="ppaction://media"/>
            <a:extLst>
              <a:ext uri="{FF2B5EF4-FFF2-40B4-BE49-F238E27FC236}">
                <a16:creationId xmlns:a16="http://schemas.microsoft.com/office/drawing/2014/main" id="{5874293B-1450-41B5-9A5A-2A082B8401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60116328"/>
      </p:ext>
    </p:extLst>
  </p:cSld>
  <p:clrMapOvr>
    <a:masterClrMapping/>
  </p:clrMapOvr>
  <mc:AlternateContent xmlns:mc="http://schemas.openxmlformats.org/markup-compatibility/2006" xmlns:p14="http://schemas.microsoft.com/office/powerpoint/2010/main">
    <mc:Choice Requires="p14">
      <p:transition spd="slow" p14:dur="2000" advTm="19703"/>
    </mc:Choice>
    <mc:Fallback xmlns="">
      <p:transition spd="slow" advTm="19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21D3-007A-4A9E-B4EC-9AA8F805097D}"/>
              </a:ext>
            </a:extLst>
          </p:cNvPr>
          <p:cNvSpPr>
            <a:spLocks noGrp="1"/>
          </p:cNvSpPr>
          <p:nvPr>
            <p:ph type="title"/>
          </p:nvPr>
        </p:nvSpPr>
        <p:spPr/>
        <p:txBody>
          <a:bodyPr/>
          <a:lstStyle/>
          <a:p>
            <a:r>
              <a:rPr lang="en-CA" b="1" u="sng" dirty="0" err="1"/>
              <a:t>Refrences</a:t>
            </a:r>
            <a:endParaRPr lang="en-CA" b="1" u="sng" dirty="0"/>
          </a:p>
        </p:txBody>
      </p:sp>
      <p:sp>
        <p:nvSpPr>
          <p:cNvPr id="3" name="Content Placeholder 2">
            <a:extLst>
              <a:ext uri="{FF2B5EF4-FFF2-40B4-BE49-F238E27FC236}">
                <a16:creationId xmlns:a16="http://schemas.microsoft.com/office/drawing/2014/main" id="{C128D8F8-2D2E-408D-8BB1-4B199C6F19CF}"/>
              </a:ext>
            </a:extLst>
          </p:cNvPr>
          <p:cNvSpPr>
            <a:spLocks noGrp="1"/>
          </p:cNvSpPr>
          <p:nvPr>
            <p:ph idx="1"/>
          </p:nvPr>
        </p:nvSpPr>
        <p:spPr/>
        <p:txBody>
          <a:bodyPr>
            <a:normAutofit fontScale="70000" lnSpcReduction="20000"/>
          </a:bodyPr>
          <a:lstStyle/>
          <a:p>
            <a:pPr lvl="0"/>
            <a:r>
              <a:rPr lang="en-IN" dirty="0"/>
              <a:t>Price Prediction Model for 2nd Hand Cars. (2020). Retrieved 24 February 2020, from </a:t>
            </a:r>
            <a:r>
              <a:rPr lang="en-IN" u="sng" dirty="0">
                <a:hlinkClick r:id="rId4"/>
              </a:rPr>
              <a:t>https://medium.com/@elysekatrina.go/price-prediction-model-for-2nd-hand-cars-f1801d8c8d47</a:t>
            </a:r>
            <a:r>
              <a:rPr lang="en-IN" u="sng" dirty="0"/>
              <a:t>.</a:t>
            </a:r>
            <a:endParaRPr lang="en-CA" dirty="0"/>
          </a:p>
          <a:p>
            <a:pPr marL="0" indent="0">
              <a:buNone/>
            </a:pPr>
            <a:r>
              <a:rPr lang="en-CA" dirty="0"/>
              <a:t> </a:t>
            </a:r>
          </a:p>
          <a:p>
            <a:r>
              <a:rPr lang="en-CA" dirty="0"/>
              <a:t>Pal, N., Arora, P., </a:t>
            </a:r>
            <a:r>
              <a:rPr lang="en-CA" dirty="0" err="1"/>
              <a:t>Sundararaman</a:t>
            </a:r>
            <a:r>
              <a:rPr lang="en-CA" dirty="0"/>
              <a:t>, D., Kohli, P., &amp; </a:t>
            </a:r>
            <a:r>
              <a:rPr lang="en-CA" dirty="0" err="1"/>
              <a:t>Palakurthy</a:t>
            </a:r>
            <a:r>
              <a:rPr lang="en-CA" dirty="0"/>
              <a:t>, S. (2020). How much is my car worth? A methodology for predicting used cars prices using Random Forest. Retrieved 8 April 2020, </a:t>
            </a:r>
            <a:r>
              <a:rPr lang="en-CA" dirty="0">
                <a:hlinkClick r:id="rId5"/>
              </a:rPr>
              <a:t>https://www.semanticscholar.org/paper/How-much-is-my-car-worth-A-methodology-for-used-Pal-Arora/6e2377d6ca202d9ce8a7bcb229cd7026309962e4</a:t>
            </a:r>
            <a:endParaRPr lang="en-CA" dirty="0"/>
          </a:p>
          <a:p>
            <a:pPr lvl="0"/>
            <a:r>
              <a:rPr lang="en-IN" dirty="0"/>
              <a:t>Predicting the Price of Second-hand Cars using Artificial Neural Networks (2020). Retrieved 24 February 2020, from </a:t>
            </a:r>
            <a:r>
              <a:rPr lang="en-IN" u="sng" dirty="0">
                <a:hlinkClick r:id="rId6"/>
              </a:rPr>
              <a:t>https://www.researchgate.net/publication/319307014_Predicting_the_Price_of_Second-hand_Cars_using_Artificial_Neural_Networks</a:t>
            </a:r>
            <a:endParaRPr lang="en-CA" dirty="0"/>
          </a:p>
          <a:p>
            <a:pPr lvl="0"/>
            <a:r>
              <a:rPr lang="en-IN" dirty="0"/>
              <a:t>Predicting Used Car Prices with Machine Learning Techniques. (2020). Retrieved 5 March 2020, from </a:t>
            </a:r>
            <a:r>
              <a:rPr lang="en-IN" u="sng" dirty="0">
                <a:hlinkClick r:id="rId7"/>
              </a:rPr>
              <a:t>https://towardsdatascience.com/predicting-used-car-prices-with-machine-learningtechniques-8a9d8313952</a:t>
            </a:r>
            <a:endParaRPr lang="en-IN" u="sng" dirty="0"/>
          </a:p>
          <a:p>
            <a:pPr lvl="0"/>
            <a:r>
              <a:rPr lang="en-US" dirty="0"/>
              <a:t>Resale Price Prediction in the Used Car Market</a:t>
            </a:r>
            <a:r>
              <a:rPr lang="en-US" b="1" dirty="0"/>
              <a:t>  </a:t>
            </a:r>
            <a:r>
              <a:rPr lang="en-US" dirty="0"/>
              <a:t>(2020). Retrieved 8 April 2020, from </a:t>
            </a:r>
            <a:r>
              <a:rPr lang="en-CA" dirty="0">
                <a:hlinkClick r:id="rId8"/>
              </a:rPr>
              <a:t>https://pdfs.semanticscholar.org/edd2/191dae1b2f10052c51fd61a908e0b91fbb74.pdf</a:t>
            </a:r>
            <a:endParaRPr lang="en-IN" u="sng" dirty="0"/>
          </a:p>
          <a:p>
            <a:pPr lvl="0"/>
            <a:r>
              <a:rPr lang="en-US" dirty="0"/>
              <a:t>Predicting the Price of Used Cars using Machine Learning Techniques.(2020). Retrieved 8 April 2020, from </a:t>
            </a:r>
            <a:r>
              <a:rPr lang="en-US" dirty="0">
                <a:hlinkClick r:id="rId9"/>
              </a:rPr>
              <a:t>https://www.ripublication.com/irph/ijict_spl/ijictv4n7spl_17.pdf</a:t>
            </a:r>
            <a:endParaRPr lang="en-US" dirty="0"/>
          </a:p>
          <a:p>
            <a:pPr lvl="0"/>
            <a:endParaRPr lang="en-US" dirty="0"/>
          </a:p>
        </p:txBody>
      </p:sp>
      <p:pic>
        <p:nvPicPr>
          <p:cNvPr id="4" name="Audio 3">
            <a:hlinkClick r:id="" action="ppaction://media"/>
            <a:extLst>
              <a:ext uri="{FF2B5EF4-FFF2-40B4-BE49-F238E27FC236}">
                <a16:creationId xmlns:a16="http://schemas.microsoft.com/office/drawing/2014/main" id="{61658322-5137-4D1C-BCEB-B672E275390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08591680"/>
      </p:ext>
    </p:extLst>
  </p:cSld>
  <p:clrMapOvr>
    <a:masterClrMapping/>
  </p:clrMapOvr>
  <mc:AlternateContent xmlns:mc="http://schemas.openxmlformats.org/markup-compatibility/2006" xmlns:p14="http://schemas.microsoft.com/office/powerpoint/2010/main">
    <mc:Choice Requires="p14">
      <p:transition spd="slow" p14:dur="2000" advTm="5281"/>
    </mc:Choice>
    <mc:Fallback xmlns="">
      <p:transition spd="slow" advTm="5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416D-76F5-4F9A-AAAC-83ED04B7F0B2}"/>
              </a:ext>
            </a:extLst>
          </p:cNvPr>
          <p:cNvSpPr>
            <a:spLocks noGrp="1"/>
          </p:cNvSpPr>
          <p:nvPr>
            <p:ph type="title"/>
          </p:nvPr>
        </p:nvSpPr>
        <p:spPr/>
        <p:txBody>
          <a:bodyPr/>
          <a:lstStyle/>
          <a:p>
            <a:r>
              <a:rPr lang="en-CA" b="1" u="sng" dirty="0"/>
              <a:t>Project Code Links</a:t>
            </a:r>
          </a:p>
        </p:txBody>
      </p:sp>
      <p:sp>
        <p:nvSpPr>
          <p:cNvPr id="3" name="Content Placeholder 2">
            <a:extLst>
              <a:ext uri="{FF2B5EF4-FFF2-40B4-BE49-F238E27FC236}">
                <a16:creationId xmlns:a16="http://schemas.microsoft.com/office/drawing/2014/main" id="{13536EF2-FBF3-4DAA-8DDB-E80BF31A1245}"/>
              </a:ext>
            </a:extLst>
          </p:cNvPr>
          <p:cNvSpPr>
            <a:spLocks noGrp="1"/>
          </p:cNvSpPr>
          <p:nvPr>
            <p:ph idx="1"/>
          </p:nvPr>
        </p:nvSpPr>
        <p:spPr>
          <a:xfrm>
            <a:off x="1103312" y="2052918"/>
            <a:ext cx="10962997" cy="4195481"/>
          </a:xfrm>
        </p:spPr>
        <p:txBody>
          <a:bodyPr/>
          <a:lstStyle/>
          <a:p>
            <a:r>
              <a:rPr lang="en-CA" dirty="0"/>
              <a:t>Data Exploration</a:t>
            </a:r>
          </a:p>
          <a:p>
            <a:pPr marL="0" indent="0">
              <a:buNone/>
            </a:pPr>
            <a:r>
              <a:rPr lang="en-CA" dirty="0"/>
              <a:t>     </a:t>
            </a:r>
            <a:r>
              <a:rPr lang="en-CA" sz="1600" dirty="0">
                <a:hlinkClick r:id="rId4"/>
              </a:rPr>
              <a:t>https://github.com/DAB-400-Capstone/Final-project/blob/master/Data%20Exploration.ipynb</a:t>
            </a:r>
            <a:endParaRPr lang="en-CA" sz="2400" dirty="0"/>
          </a:p>
          <a:p>
            <a:r>
              <a:rPr lang="en-CA" dirty="0"/>
              <a:t>Modelling with Test Size = 0.2</a:t>
            </a:r>
          </a:p>
          <a:p>
            <a:pPr marL="0" indent="0">
              <a:buNone/>
            </a:pPr>
            <a:r>
              <a:rPr lang="en-CA" dirty="0"/>
              <a:t>     </a:t>
            </a:r>
            <a:r>
              <a:rPr lang="en-CA" sz="1600" dirty="0">
                <a:hlinkClick r:id="rId5"/>
              </a:rPr>
              <a:t>https://github.com/DAB-400-Capstone/Final-project/blob/master/Project%20.ipynb</a:t>
            </a:r>
            <a:endParaRPr lang="en-CA" sz="1600" dirty="0"/>
          </a:p>
          <a:p>
            <a:r>
              <a:rPr lang="en-CA" dirty="0"/>
              <a:t>Modelling  with Test Size = 0.25</a:t>
            </a:r>
          </a:p>
          <a:p>
            <a:pPr marL="0" indent="0">
              <a:buNone/>
            </a:pPr>
            <a:r>
              <a:rPr lang="en-CA" dirty="0"/>
              <a:t>     </a:t>
            </a:r>
            <a:r>
              <a:rPr lang="en-CA" sz="1600" dirty="0">
                <a:hlinkClick r:id="rId6"/>
              </a:rPr>
              <a:t>https://github.com/DAB-400-Capstone/Final-project/blob/master/Code_with_test_size%3D0.25.ipynb</a:t>
            </a:r>
            <a:endParaRPr lang="en-CA" sz="1400" dirty="0"/>
          </a:p>
          <a:p>
            <a:r>
              <a:rPr lang="en-CA" dirty="0"/>
              <a:t>Modelling on the real time data(AUTOMAXX)</a:t>
            </a:r>
          </a:p>
          <a:p>
            <a:pPr marL="0" indent="0">
              <a:buNone/>
            </a:pPr>
            <a:r>
              <a:rPr lang="en-CA" dirty="0"/>
              <a:t>     </a:t>
            </a:r>
            <a:r>
              <a:rPr lang="en-CA" sz="1600" dirty="0">
                <a:hlinkClick r:id="rId7"/>
              </a:rPr>
              <a:t>https://github.com/DAB-400-Capstone/Final-project/blob/master/Automaxx.ipynb</a:t>
            </a:r>
            <a:endParaRPr lang="en-CA" dirty="0"/>
          </a:p>
        </p:txBody>
      </p:sp>
      <p:pic>
        <p:nvPicPr>
          <p:cNvPr id="13" name="Audio 12">
            <a:hlinkClick r:id="" action="ppaction://media"/>
            <a:extLst>
              <a:ext uri="{FF2B5EF4-FFF2-40B4-BE49-F238E27FC236}">
                <a16:creationId xmlns:a16="http://schemas.microsoft.com/office/drawing/2014/main" id="{8FE28423-07AC-47E8-980E-6256EDE87BF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09347764"/>
      </p:ext>
    </p:extLst>
  </p:cSld>
  <p:clrMapOvr>
    <a:masterClrMapping/>
  </p:clrMapOvr>
  <mc:AlternateContent xmlns:mc="http://schemas.openxmlformats.org/markup-compatibility/2006" xmlns:p14="http://schemas.microsoft.com/office/powerpoint/2010/main">
    <mc:Choice Requires="p14">
      <p:transition spd="slow" p14:dur="2000" advTm="18130"/>
    </mc:Choice>
    <mc:Fallback xmlns="">
      <p:transition spd="slow" advTm="18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28" name="Picture 7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29" name="Picture 7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30" name="Oval 7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31" name="Picture 7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32" name="Picture 7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33" name="Rectangle 8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Thank You Letter Danger: 5 Things You Should Never Include!">
            <a:extLst>
              <a:ext uri="{FF2B5EF4-FFF2-40B4-BE49-F238E27FC236}">
                <a16:creationId xmlns:a16="http://schemas.microsoft.com/office/drawing/2014/main" id="{2AAB6777-0426-4FAD-B519-42BB359D179D}"/>
              </a:ext>
            </a:extLst>
          </p:cNvPr>
          <p:cNvPicPr>
            <a:picLocks noGrp="1" noChangeAspect="1" noChangeArrowheads="1"/>
          </p:cNvPicPr>
          <p:nvPr>
            <p:ph idx="1"/>
          </p:nvPr>
        </p:nvPicPr>
        <p:blipFill>
          <a:blip r:embed="rId9">
            <a:extLst>
              <a:ext uri="{28A0092B-C50C-407E-A947-70E740481C1C}">
                <a14:useLocalDpi xmlns:a14="http://schemas.microsoft.com/office/drawing/2010/main" val="0"/>
              </a:ext>
            </a:extLst>
          </a:blip>
          <a:stretch>
            <a:fillRect/>
          </a:stretch>
        </p:blipFill>
        <p:spPr bwMode="auto">
          <a:xfrm>
            <a:off x="1922917" y="643467"/>
            <a:ext cx="8346166" cy="5571066"/>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Audio 5">
            <a:hlinkClick r:id="" action="ppaction://media"/>
            <a:extLst>
              <a:ext uri="{FF2B5EF4-FFF2-40B4-BE49-F238E27FC236}">
                <a16:creationId xmlns:a16="http://schemas.microsoft.com/office/drawing/2014/main" id="{4FCD87A4-DF57-4B9C-BB92-4BB1C68727A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1589687"/>
      </p:ext>
    </p:extLst>
  </p:cSld>
  <p:clrMapOvr>
    <a:masterClrMapping/>
  </p:clrMapOvr>
  <mc:AlternateContent xmlns:mc="http://schemas.openxmlformats.org/markup-compatibility/2006" xmlns:p14="http://schemas.microsoft.com/office/powerpoint/2010/main">
    <mc:Choice Requires="p14">
      <p:transition spd="slow" p14:dur="2000" advTm="8591"/>
    </mc:Choice>
    <mc:Fallback xmlns="">
      <p:transition spd="slow" advTm="8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302AA-DCDC-4CE3-83B2-18717A6CBE35}"/>
              </a:ext>
            </a:extLst>
          </p:cNvPr>
          <p:cNvSpPr>
            <a:spLocks noGrp="1"/>
          </p:cNvSpPr>
          <p:nvPr>
            <p:ph type="title"/>
          </p:nvPr>
        </p:nvSpPr>
        <p:spPr/>
        <p:txBody>
          <a:bodyPr/>
          <a:lstStyle/>
          <a:p>
            <a:r>
              <a:rPr lang="en-CA" b="1" u="sng" dirty="0"/>
              <a:t>Introduction</a:t>
            </a:r>
          </a:p>
        </p:txBody>
      </p:sp>
      <p:sp>
        <p:nvSpPr>
          <p:cNvPr id="3" name="Content Placeholder 2">
            <a:extLst>
              <a:ext uri="{FF2B5EF4-FFF2-40B4-BE49-F238E27FC236}">
                <a16:creationId xmlns:a16="http://schemas.microsoft.com/office/drawing/2014/main" id="{25EA9B71-18B9-4AED-8DA2-F5E8E1DDD589}"/>
              </a:ext>
            </a:extLst>
          </p:cNvPr>
          <p:cNvSpPr>
            <a:spLocks noGrp="1"/>
          </p:cNvSpPr>
          <p:nvPr>
            <p:ph idx="1"/>
          </p:nvPr>
        </p:nvSpPr>
        <p:spPr>
          <a:xfrm>
            <a:off x="1103312" y="1640264"/>
            <a:ext cx="8946541" cy="4608135"/>
          </a:xfrm>
        </p:spPr>
        <p:txBody>
          <a:bodyPr>
            <a:normAutofit/>
          </a:bodyPr>
          <a:lstStyle/>
          <a:p>
            <a:r>
              <a:rPr lang="en-US" dirty="0"/>
              <a:t>Since transportation demand has an incredible increase over years ,the number of people relying on used cars had increased. In order to determine  the resale value of vehicles, and in consideration with the future demand ,our team worked on  the project “Price prediction of Used cars using deep learning”.</a:t>
            </a:r>
          </a:p>
          <a:p>
            <a:r>
              <a:rPr lang="en-US" dirty="0"/>
              <a:t>In this project we look at the application of supervised machine learning techniques to "Predict the price of used vehicles.</a:t>
            </a:r>
          </a:p>
          <a:p>
            <a:r>
              <a:rPr lang="en-US" dirty="0"/>
              <a:t>" The forecasts are based on historical data obtained from "Kaggle" and real-time data from "</a:t>
            </a:r>
            <a:r>
              <a:rPr lang="en-US" dirty="0" err="1"/>
              <a:t>Automaxx</a:t>
            </a:r>
            <a:r>
              <a:rPr lang="en-US" dirty="0"/>
              <a:t>" which is one of the pre-owned car dealers  in Windsor.</a:t>
            </a:r>
          </a:p>
          <a:p>
            <a:r>
              <a:rPr lang="en-US" dirty="0"/>
              <a:t>Different approaches like machine learning models and deep learning were used in order to evaluate the models and thereby predict the price of used cars.</a:t>
            </a:r>
            <a:endParaRPr lang="en-CA" dirty="0"/>
          </a:p>
        </p:txBody>
      </p:sp>
      <p:pic>
        <p:nvPicPr>
          <p:cNvPr id="7" name="Audio 6">
            <a:hlinkClick r:id="" action="ppaction://media"/>
            <a:extLst>
              <a:ext uri="{FF2B5EF4-FFF2-40B4-BE49-F238E27FC236}">
                <a16:creationId xmlns:a16="http://schemas.microsoft.com/office/drawing/2014/main" id="{F967F88C-2B7D-4668-A9E6-B0AF6C541F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09356707"/>
      </p:ext>
    </p:extLst>
  </p:cSld>
  <p:clrMapOvr>
    <a:masterClrMapping/>
  </p:clrMapOvr>
  <mc:AlternateContent xmlns:mc="http://schemas.openxmlformats.org/markup-compatibility/2006" xmlns:p14="http://schemas.microsoft.com/office/powerpoint/2010/main">
    <mc:Choice Requires="p14">
      <p:transition spd="slow" p14:dur="2000" advTm="48086"/>
    </mc:Choice>
    <mc:Fallback xmlns="">
      <p:transition spd="slow" advTm="48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9A50D-92E3-4D20-8D2D-627932D919F7}"/>
              </a:ext>
            </a:extLst>
          </p:cNvPr>
          <p:cNvSpPr>
            <a:spLocks noGrp="1"/>
          </p:cNvSpPr>
          <p:nvPr>
            <p:ph type="title"/>
          </p:nvPr>
        </p:nvSpPr>
        <p:spPr>
          <a:xfrm>
            <a:off x="1241170" y="3755360"/>
            <a:ext cx="9732773" cy="1465112"/>
          </a:xfrm>
        </p:spPr>
        <p:txBody>
          <a:bodyPr vert="horz" lIns="91440" tIns="45720" rIns="91440" bIns="45720" rtlCol="0" anchor="ctr">
            <a:normAutofit/>
          </a:bodyPr>
          <a:lstStyle/>
          <a:p>
            <a:pPr algn="ctr">
              <a:lnSpc>
                <a:spcPct val="83000"/>
              </a:lnSpc>
            </a:pPr>
            <a:r>
              <a:rPr lang="en-US" sz="5100" cap="all" spc="-100" dirty="0"/>
              <a:t>Why we chose this topic.?</a:t>
            </a:r>
          </a:p>
        </p:txBody>
      </p:sp>
      <p:pic>
        <p:nvPicPr>
          <p:cNvPr id="7" name="Graphic 6" descr="Questions">
            <a:extLst>
              <a:ext uri="{FF2B5EF4-FFF2-40B4-BE49-F238E27FC236}">
                <a16:creationId xmlns:a16="http://schemas.microsoft.com/office/drawing/2014/main" id="{99647779-3F8F-4CA9-8E11-99F398CA05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2937" y="1395172"/>
            <a:ext cx="2216708" cy="2216708"/>
          </a:xfrm>
          <a:prstGeom prst="rect">
            <a:avLst/>
          </a:prstGeom>
        </p:spPr>
      </p:pic>
      <p:pic>
        <p:nvPicPr>
          <p:cNvPr id="6" name="Audio 5">
            <a:hlinkClick r:id="" action="ppaction://media"/>
            <a:extLst>
              <a:ext uri="{FF2B5EF4-FFF2-40B4-BE49-F238E27FC236}">
                <a16:creationId xmlns:a16="http://schemas.microsoft.com/office/drawing/2014/main" id="{826AB4F7-C991-42E4-A470-D98ED76335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51145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4440"/>
    </mc:Choice>
    <mc:Fallback xmlns="">
      <p:transition spd="slow" advTm="34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25B2-860D-4F05-8BE0-BE3EAC4CE9EF}"/>
              </a:ext>
            </a:extLst>
          </p:cNvPr>
          <p:cNvSpPr>
            <a:spLocks noGrp="1"/>
          </p:cNvSpPr>
          <p:nvPr>
            <p:ph type="title"/>
          </p:nvPr>
        </p:nvSpPr>
        <p:spPr/>
        <p:txBody>
          <a:bodyPr/>
          <a:lstStyle/>
          <a:p>
            <a:r>
              <a:rPr lang="en-IN" dirty="0"/>
              <a:t>Retail sales of used car dealers in Canada from 2012 to 2018.</a:t>
            </a:r>
          </a:p>
        </p:txBody>
      </p:sp>
      <p:pic>
        <p:nvPicPr>
          <p:cNvPr id="4" name="Content Placeholder 3">
            <a:extLst>
              <a:ext uri="{FF2B5EF4-FFF2-40B4-BE49-F238E27FC236}">
                <a16:creationId xmlns:a16="http://schemas.microsoft.com/office/drawing/2014/main" id="{C7D79F8B-007C-4E1F-A41F-FC7AC49B49DB}"/>
              </a:ext>
            </a:extLst>
          </p:cNvPr>
          <p:cNvPicPr>
            <a:picLocks noGrp="1" noChangeAspect="1"/>
          </p:cNvPicPr>
          <p:nvPr>
            <p:ph idx="1"/>
          </p:nvPr>
        </p:nvPicPr>
        <p:blipFill>
          <a:blip r:embed="rId4"/>
          <a:stretch>
            <a:fillRect/>
          </a:stretch>
        </p:blipFill>
        <p:spPr>
          <a:xfrm>
            <a:off x="1314451" y="2103438"/>
            <a:ext cx="9439274" cy="3849687"/>
          </a:xfrm>
          <a:prstGeom prst="rect">
            <a:avLst/>
          </a:prstGeom>
        </p:spPr>
      </p:pic>
      <p:sp>
        <p:nvSpPr>
          <p:cNvPr id="6" name="TextBox 5">
            <a:extLst>
              <a:ext uri="{FF2B5EF4-FFF2-40B4-BE49-F238E27FC236}">
                <a16:creationId xmlns:a16="http://schemas.microsoft.com/office/drawing/2014/main" id="{7566EE7A-809F-491A-A258-3EA84AE46CC8}"/>
              </a:ext>
            </a:extLst>
          </p:cNvPr>
          <p:cNvSpPr txBox="1"/>
          <p:nvPr/>
        </p:nvSpPr>
        <p:spPr>
          <a:xfrm>
            <a:off x="1314451" y="6036084"/>
            <a:ext cx="11058525" cy="371475"/>
          </a:xfrm>
          <a:prstGeom prst="rect">
            <a:avLst/>
          </a:prstGeom>
          <a:noFill/>
        </p:spPr>
        <p:txBody>
          <a:bodyPr wrap="square" rtlCol="0">
            <a:spAutoFit/>
          </a:bodyPr>
          <a:lstStyle/>
          <a:p>
            <a:r>
              <a:rPr lang="en-IN" dirty="0"/>
              <a:t>Source : </a:t>
            </a:r>
            <a:r>
              <a:rPr lang="en-IN" dirty="0">
                <a:hlinkClick r:id="rId5"/>
              </a:rPr>
              <a:t>https://www.statista.com/statistics/431937/retail-sales-of-used-car-dealers-in-canada/</a:t>
            </a:r>
            <a:endParaRPr lang="en-IN" dirty="0"/>
          </a:p>
        </p:txBody>
      </p:sp>
      <p:pic>
        <p:nvPicPr>
          <p:cNvPr id="8" name="Audio 7">
            <a:hlinkClick r:id="" action="ppaction://media"/>
            <a:extLst>
              <a:ext uri="{FF2B5EF4-FFF2-40B4-BE49-F238E27FC236}">
                <a16:creationId xmlns:a16="http://schemas.microsoft.com/office/drawing/2014/main" id="{FBB25805-4ADD-4DB9-98D2-E40C147104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12093132"/>
      </p:ext>
    </p:extLst>
  </p:cSld>
  <p:clrMapOvr>
    <a:masterClrMapping/>
  </p:clrMapOvr>
  <mc:AlternateContent xmlns:mc="http://schemas.openxmlformats.org/markup-compatibility/2006" xmlns:p14="http://schemas.microsoft.com/office/powerpoint/2010/main">
    <mc:Choice Requires="p14">
      <p:transition spd="slow" p14:dur="2000" advTm="15231"/>
    </mc:Choice>
    <mc:Fallback xmlns="">
      <p:transition spd="slow" advTm="15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used car or new car">
            <a:extLst>
              <a:ext uri="{FF2B5EF4-FFF2-40B4-BE49-F238E27FC236}">
                <a16:creationId xmlns:a16="http://schemas.microsoft.com/office/drawing/2014/main" id="{B58B4533-F969-4E3F-8095-77AA5D31FEA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676401" y="874713"/>
            <a:ext cx="8791574" cy="43068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A2CBD3-6999-4501-BCEF-AFD749E0F3E6}"/>
              </a:ext>
            </a:extLst>
          </p:cNvPr>
          <p:cNvSpPr txBox="1"/>
          <p:nvPr/>
        </p:nvSpPr>
        <p:spPr>
          <a:xfrm>
            <a:off x="466725" y="5924550"/>
            <a:ext cx="10972800" cy="371475"/>
          </a:xfrm>
          <a:prstGeom prst="rect">
            <a:avLst/>
          </a:prstGeom>
          <a:noFill/>
        </p:spPr>
        <p:txBody>
          <a:bodyPr wrap="square" rtlCol="0">
            <a:spAutoFit/>
          </a:bodyPr>
          <a:lstStyle/>
          <a:p>
            <a:r>
              <a:rPr lang="en-IN" dirty="0"/>
              <a:t>Source: </a:t>
            </a:r>
            <a:r>
              <a:rPr lang="en-IN" dirty="0">
                <a:hlinkClick r:id="rId5"/>
              </a:rPr>
              <a:t>https://www.humberviewgroup.com/guide/buying-used-car-vs-new-car/</a:t>
            </a:r>
            <a:endParaRPr lang="en-IN" dirty="0"/>
          </a:p>
        </p:txBody>
      </p:sp>
      <p:pic>
        <p:nvPicPr>
          <p:cNvPr id="5" name="Audio 4">
            <a:hlinkClick r:id="" action="ppaction://media"/>
            <a:extLst>
              <a:ext uri="{FF2B5EF4-FFF2-40B4-BE49-F238E27FC236}">
                <a16:creationId xmlns:a16="http://schemas.microsoft.com/office/drawing/2014/main" id="{AD9DD9AB-1FD9-4177-B67E-A8C5D96B43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24830545"/>
      </p:ext>
    </p:extLst>
  </p:cSld>
  <p:clrMapOvr>
    <a:masterClrMapping/>
  </p:clrMapOvr>
  <mc:AlternateContent xmlns:mc="http://schemas.openxmlformats.org/markup-compatibility/2006" xmlns:p14="http://schemas.microsoft.com/office/powerpoint/2010/main">
    <mc:Choice Requires="p14">
      <p:transition spd="slow" p14:dur="2000" advTm="4155"/>
    </mc:Choice>
    <mc:Fallback xmlns="">
      <p:transition spd="slow" advTm="4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88584-B04D-46DD-9388-BF94FBFE2968}"/>
              </a:ext>
            </a:extLst>
          </p:cNvPr>
          <p:cNvSpPr>
            <a:spLocks noGrp="1"/>
          </p:cNvSpPr>
          <p:nvPr>
            <p:ph type="title"/>
          </p:nvPr>
        </p:nvSpPr>
        <p:spPr>
          <a:xfrm>
            <a:off x="1154955" y="973667"/>
            <a:ext cx="2942210" cy="4833745"/>
          </a:xfrm>
        </p:spPr>
        <p:txBody>
          <a:bodyPr>
            <a:normAutofit/>
          </a:bodyPr>
          <a:lstStyle/>
          <a:p>
            <a:r>
              <a:rPr lang="en-IN" b="1" u="sng">
                <a:solidFill>
                  <a:srgbClr val="EBEBEB"/>
                </a:solidFill>
              </a:rPr>
              <a:t>Why Machine Learning.?</a:t>
            </a:r>
          </a:p>
        </p:txBody>
      </p:sp>
      <p:graphicFrame>
        <p:nvGraphicFramePr>
          <p:cNvPr id="5" name="Content Placeholder 2">
            <a:extLst>
              <a:ext uri="{FF2B5EF4-FFF2-40B4-BE49-F238E27FC236}">
                <a16:creationId xmlns:a16="http://schemas.microsoft.com/office/drawing/2014/main" id="{E7E156A6-5C4D-4AC9-ABAE-27A63D0A6AD9}"/>
              </a:ext>
            </a:extLst>
          </p:cNvPr>
          <p:cNvGraphicFramePr>
            <a:graphicFrameLocks noGrp="1"/>
          </p:cNvGraphicFramePr>
          <p:nvPr>
            <p:ph idx="1"/>
            <p:extLst>
              <p:ext uri="{D42A27DB-BD31-4B8C-83A1-F6EECF244321}">
                <p14:modId xmlns:p14="http://schemas.microsoft.com/office/powerpoint/2010/main" val="1327128106"/>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a:extLst>
              <a:ext uri="{FF2B5EF4-FFF2-40B4-BE49-F238E27FC236}">
                <a16:creationId xmlns:a16="http://schemas.microsoft.com/office/drawing/2014/main" id="{BF8239D9-EA22-4131-B671-8182571C4DD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33269952"/>
      </p:ext>
    </p:extLst>
  </p:cSld>
  <p:clrMapOvr>
    <a:masterClrMapping/>
  </p:clrMapOvr>
  <mc:AlternateContent xmlns:mc="http://schemas.openxmlformats.org/markup-compatibility/2006" xmlns:p14="http://schemas.microsoft.com/office/powerpoint/2010/main">
    <mc:Choice Requires="p14">
      <p:transition spd="slow" p14:dur="2000" advTm="33783"/>
    </mc:Choice>
    <mc:Fallback xmlns="">
      <p:transition spd="slow" advTm="33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5" name="Picture 74">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7" name="Oval 76">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9" name="Picture 78">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1" name="Picture 80">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3" name="Rectangle 82">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C1AA33-C192-45D7-A8B7-7237A113CBE9}"/>
              </a:ext>
            </a:extLst>
          </p:cNvPr>
          <p:cNvSpPr>
            <a:spLocks noGrp="1"/>
          </p:cNvSpPr>
          <p:nvPr>
            <p:ph type="title"/>
          </p:nvPr>
        </p:nvSpPr>
        <p:spPr>
          <a:xfrm>
            <a:off x="8210623" y="1447800"/>
            <a:ext cx="3333676" cy="3096987"/>
          </a:xfrm>
        </p:spPr>
        <p:txBody>
          <a:bodyPr vert="horz" lIns="91440" tIns="45720" rIns="91440" bIns="45720" rtlCol="0" anchor="b">
            <a:normAutofit/>
          </a:bodyPr>
          <a:lstStyle/>
          <a:p>
            <a:r>
              <a:rPr lang="en-US" sz="5400" b="1" dirty="0"/>
              <a:t>Tools mainly used</a:t>
            </a:r>
          </a:p>
        </p:txBody>
      </p:sp>
      <p:sp>
        <p:nvSpPr>
          <p:cNvPr id="85" name="Freeform: Shape 84">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1026" name="Picture 2" descr="Why should i learn Python programming language? | Our Code World">
            <a:extLst>
              <a:ext uri="{FF2B5EF4-FFF2-40B4-BE49-F238E27FC236}">
                <a16:creationId xmlns:a16="http://schemas.microsoft.com/office/drawing/2014/main" id="{E312DE78-4B27-4E28-A39D-F86013CAE0D3}"/>
              </a:ext>
            </a:extLst>
          </p:cNvPr>
          <p:cNvPicPr>
            <a:picLocks noGrp="1" noChangeAspect="1" noChangeArrowheads="1"/>
          </p:cNvPicPr>
          <p:nvPr>
            <p:ph idx="1"/>
          </p:nvPr>
        </p:nvPicPr>
        <p:blipFill>
          <a:blip r:embed="rId10">
            <a:extLst>
              <a:ext uri="{28A0092B-C50C-407E-A947-70E740481C1C}">
                <a14:useLocalDpi xmlns:a14="http://schemas.microsoft.com/office/drawing/2010/main" val="0"/>
              </a:ext>
            </a:extLst>
          </a:blip>
          <a:stretch>
            <a:fillRect/>
          </a:stretch>
        </p:blipFill>
        <p:spPr bwMode="auto">
          <a:xfrm>
            <a:off x="1638734" y="647699"/>
            <a:ext cx="4280902" cy="2658666"/>
          </a:xfrm>
          <a:prstGeom prst="rect">
            <a:avLst/>
          </a:prstGeom>
          <a:noFill/>
          <a:effectLst/>
          <a:extLst>
            <a:ext uri="{909E8E84-426E-40DD-AFC4-6F175D3DCCD1}">
              <a14:hiddenFill xmlns:a14="http://schemas.microsoft.com/office/drawing/2010/main">
                <a:solidFill>
                  <a:srgbClr val="FFFFFF"/>
                </a:solidFill>
              </a14:hiddenFill>
            </a:ext>
          </a:extLst>
        </p:spPr>
      </p:pic>
      <p:sp>
        <p:nvSpPr>
          <p:cNvPr id="87"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28" name="Picture 4" descr="35 Years of Microsoft Excel Design History - 71 Images - Version ...">
            <a:extLst>
              <a:ext uri="{FF2B5EF4-FFF2-40B4-BE49-F238E27FC236}">
                <a16:creationId xmlns:a16="http://schemas.microsoft.com/office/drawing/2014/main" id="{22804247-6905-42CC-A9DF-AAA1BAC9C841}"/>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643854" y="3681353"/>
            <a:ext cx="6270662" cy="2298679"/>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9D0B72-D16A-4257-985C-F60A875DAAD6}"/>
              </a:ext>
            </a:extLst>
          </p:cNvPr>
          <p:cNvSpPr txBox="1"/>
          <p:nvPr/>
        </p:nvSpPr>
        <p:spPr>
          <a:xfrm>
            <a:off x="542925" y="6438900"/>
            <a:ext cx="5438775" cy="369332"/>
          </a:xfrm>
          <a:prstGeom prst="rect">
            <a:avLst/>
          </a:prstGeom>
          <a:noFill/>
        </p:spPr>
        <p:txBody>
          <a:bodyPr wrap="square" rtlCol="0">
            <a:spAutoFit/>
          </a:bodyPr>
          <a:lstStyle/>
          <a:p>
            <a:pPr>
              <a:spcAft>
                <a:spcPts val="600"/>
              </a:spcAft>
            </a:pPr>
            <a:r>
              <a:rPr lang="en-IN" dirty="0"/>
              <a:t>Source: Google images</a:t>
            </a:r>
            <a:endParaRPr lang="en-IN"/>
          </a:p>
        </p:txBody>
      </p:sp>
      <p:sp>
        <p:nvSpPr>
          <p:cNvPr id="5" name="TextBox 4">
            <a:extLst>
              <a:ext uri="{FF2B5EF4-FFF2-40B4-BE49-F238E27FC236}">
                <a16:creationId xmlns:a16="http://schemas.microsoft.com/office/drawing/2014/main" id="{23BC8405-ED54-4208-956F-7D23AC5B83C3}"/>
              </a:ext>
            </a:extLst>
          </p:cNvPr>
          <p:cNvSpPr txBox="1"/>
          <p:nvPr/>
        </p:nvSpPr>
        <p:spPr>
          <a:xfrm>
            <a:off x="7896300" y="6438900"/>
            <a:ext cx="3333676" cy="369332"/>
          </a:xfrm>
          <a:prstGeom prst="rect">
            <a:avLst/>
          </a:prstGeom>
          <a:noFill/>
        </p:spPr>
        <p:txBody>
          <a:bodyPr wrap="square" rtlCol="0">
            <a:spAutoFit/>
          </a:bodyPr>
          <a:lstStyle/>
          <a:p>
            <a:r>
              <a:rPr lang="en-IN" dirty="0"/>
              <a:t>Source: Google Images</a:t>
            </a:r>
          </a:p>
        </p:txBody>
      </p:sp>
      <p:pic>
        <p:nvPicPr>
          <p:cNvPr id="7" name="Audio 6">
            <a:hlinkClick r:id="" action="ppaction://media"/>
            <a:extLst>
              <a:ext uri="{FF2B5EF4-FFF2-40B4-BE49-F238E27FC236}">
                <a16:creationId xmlns:a16="http://schemas.microsoft.com/office/drawing/2014/main" id="{FB25C699-DCE6-4E9C-BDA2-BDE42F1BACB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88289759"/>
      </p:ext>
    </p:extLst>
  </p:cSld>
  <p:clrMapOvr>
    <a:masterClrMapping/>
  </p:clrMapOvr>
  <mc:AlternateContent xmlns:mc="http://schemas.openxmlformats.org/markup-compatibility/2006" xmlns:p14="http://schemas.microsoft.com/office/powerpoint/2010/main">
    <mc:Choice Requires="p14">
      <p:transition spd="slow" p14:dur="2000" advTm="9077"/>
    </mc:Choice>
    <mc:Fallback xmlns="">
      <p:transition spd="slow" advTm="9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1450</Words>
  <Application>Microsoft Office PowerPoint</Application>
  <PresentationFormat>Widescreen</PresentationFormat>
  <Paragraphs>134</Paragraphs>
  <Slides>37</Slides>
  <Notes>2</Notes>
  <HiddenSlides>0</HiddenSlides>
  <MMClips>37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Times New Roman</vt:lpstr>
      <vt:lpstr>Wingdings 3</vt:lpstr>
      <vt:lpstr>Ion</vt:lpstr>
      <vt:lpstr>DAB 402 CAPSTONE PROJECT Group 7</vt:lpstr>
      <vt:lpstr>PRICE PREDICTION OF USED CARS USING DEEP LEARNING</vt:lpstr>
      <vt:lpstr>OBJECTIVES</vt:lpstr>
      <vt:lpstr>Introduction</vt:lpstr>
      <vt:lpstr>Why we chose this topic.?</vt:lpstr>
      <vt:lpstr>Retail sales of used car dealers in Canada from 2012 to 2018.</vt:lpstr>
      <vt:lpstr>PowerPoint Presentation</vt:lpstr>
      <vt:lpstr>Why Machine Learning.?</vt:lpstr>
      <vt:lpstr>Tools mainly used</vt:lpstr>
      <vt:lpstr>About the dataset</vt:lpstr>
      <vt:lpstr>Problem faced while collecting data.! And  also the five C’s</vt:lpstr>
      <vt:lpstr>PowerPoint Presentation</vt:lpstr>
      <vt:lpstr>Main dataset </vt:lpstr>
      <vt:lpstr>Data Overview </vt:lpstr>
      <vt:lpstr>Data Cleaning</vt:lpstr>
      <vt:lpstr>  </vt:lpstr>
      <vt:lpstr>PowerPoint Presentation</vt:lpstr>
      <vt:lpstr>PowerPoint Presentation</vt:lpstr>
      <vt:lpstr>PowerPoint Presentation</vt:lpstr>
      <vt:lpstr>Data Visualization </vt:lpstr>
      <vt:lpstr>Histogram showing the count of records for different Fuel Types.</vt:lpstr>
      <vt:lpstr>Histogram showing the count of records for different Transmission Types.</vt:lpstr>
      <vt:lpstr>Histogram showing the count of different Owner Types.</vt:lpstr>
      <vt:lpstr>Histogram showing the count of records for different Car Company.</vt:lpstr>
      <vt:lpstr>Box Plot for the Price column.</vt:lpstr>
      <vt:lpstr>Correlation plot</vt:lpstr>
      <vt:lpstr>Models Implemented</vt:lpstr>
      <vt:lpstr>Results</vt:lpstr>
      <vt:lpstr>With Test size = 0.2</vt:lpstr>
      <vt:lpstr>With Test size = 0.25</vt:lpstr>
      <vt:lpstr>Modelling done on the Automaxx  data.</vt:lpstr>
      <vt:lpstr>Conclusion </vt:lpstr>
      <vt:lpstr>Challenges</vt:lpstr>
      <vt:lpstr>Future scope</vt:lpstr>
      <vt:lpstr>Refrences</vt:lpstr>
      <vt:lpstr>Project Code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DAB 402 CAPSTONE PROJECT</dc:title>
  <dc:creator>Delta Joseph</dc:creator>
  <cp:lastModifiedBy>abdul hannan khaja</cp:lastModifiedBy>
  <cp:revision>23</cp:revision>
  <dcterms:created xsi:type="dcterms:W3CDTF">2020-04-09T02:42:41Z</dcterms:created>
  <dcterms:modified xsi:type="dcterms:W3CDTF">2020-04-10T18:52:04Z</dcterms:modified>
</cp:coreProperties>
</file>